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2" r:id="rId2"/>
    <p:sldId id="284" r:id="rId3"/>
    <p:sldId id="309" r:id="rId4"/>
    <p:sldId id="285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12" r:id="rId20"/>
    <p:sldId id="302" r:id="rId21"/>
    <p:sldId id="303" r:id="rId22"/>
    <p:sldId id="311" r:id="rId23"/>
    <p:sldId id="304" r:id="rId24"/>
    <p:sldId id="305" r:id="rId25"/>
    <p:sldId id="306" r:id="rId26"/>
    <p:sldId id="307" r:id="rId27"/>
  </p:sldIdLst>
  <p:sldSz cx="12192000" cy="6858000"/>
  <p:notesSz cx="7099300" cy="10234613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613"/>
    <a:srgbClr val="007AC9"/>
    <a:srgbClr val="E21776"/>
    <a:srgbClr val="009B3A"/>
    <a:srgbClr val="9B1889"/>
    <a:srgbClr val="FF5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39" autoAdjust="0"/>
    <p:restoredTop sz="94660"/>
  </p:normalViewPr>
  <p:slideViewPr>
    <p:cSldViewPr showGuides="1">
      <p:cViewPr>
        <p:scale>
          <a:sx n="90" d="100"/>
          <a:sy n="90" d="100"/>
        </p:scale>
        <p:origin x="-145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6" d="100"/>
          <a:sy n="96" d="100"/>
        </p:scale>
        <p:origin x="35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xmlns="" id="{D73EF267-0199-4EBF-A0E2-F646A5825D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xmlns="" id="{55334273-ECFF-455B-9138-0301C09431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CA971FCF-1417-40B0-B395-5F1ED385139B}" type="datetimeFigureOut">
              <a:rPr lang="sv-SE"/>
              <a:pPr>
                <a:defRPr/>
              </a:pPr>
              <a:t>2019-10-23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xmlns="" id="{E5408395-CBEC-49BD-9B1E-FB2A0779A2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8EB24925-0568-4DDB-B671-3C82E95404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1CEE1D6-D234-48F7-BC6B-3DD3853523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8788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xmlns="" id="{F7E6C028-9185-4892-9698-1C5F023F56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xmlns="" id="{13CF7B8D-950C-453F-BFBE-F55BCCF633C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27146553-C840-4985-982F-1A4B58E7365D}" type="datetimeFigureOut">
              <a:rPr lang="sv-SE"/>
              <a:pPr>
                <a:defRPr/>
              </a:pPr>
              <a:t>2019-10-23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xmlns="" id="{70EC6FAF-4EE6-47C0-A7F4-1855A9980F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xmlns="" id="{5D2809CD-928C-47E5-BA43-406DF3DD8A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4FC8F1D7-86CF-41E5-B463-BEA9D079AA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F075C189-BFD8-4C5C-9F3E-9372561CBF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DD3DC6E7-EE4C-44D1-8E3A-8C433E57A71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0204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5637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sv-SE" altLang="sv-SE" dirty="0" smtClean="0"/>
              <a:t>Kommunplanen infördes som ett verktyg för att öka</a:t>
            </a:r>
            <a:r>
              <a:rPr lang="sv-SE" altLang="sv-SE" baseline="0" dirty="0" smtClean="0"/>
              <a:t> långsiktigheten och stärka den politiska styrningen av kommunen.</a:t>
            </a:r>
            <a:r>
              <a:rPr lang="sv-SE" altLang="sv-SE" dirty="0" smtClean="0"/>
              <a:t> Detta är den tredje kommunplanen i Katrineholms kommun.</a:t>
            </a:r>
          </a:p>
          <a:p>
            <a:pPr defTabSz="995637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sv-SE" altLang="sv-SE" dirty="0" smtClean="0"/>
          </a:p>
          <a:p>
            <a:r>
              <a:rPr lang="sv-SE" dirty="0" smtClean="0"/>
              <a:t>Kommunplanen</a:t>
            </a:r>
            <a:r>
              <a:rPr lang="sv-SE" baseline="0" dirty="0" smtClean="0"/>
              <a:t> tas </a:t>
            </a:r>
            <a:r>
              <a:rPr lang="sv-SE" dirty="0" smtClean="0"/>
              <a:t>fram</a:t>
            </a:r>
            <a:r>
              <a:rPr lang="sv-SE" baseline="0" dirty="0" smtClean="0"/>
              <a:t> av majoriteten efter valet. Den nu gällande kommunplanen f</a:t>
            </a:r>
            <a:r>
              <a:rPr lang="sv-SE" dirty="0" smtClean="0"/>
              <a:t>astställdes av kommunfullmäktige i januari</a:t>
            </a:r>
            <a:r>
              <a:rPr lang="sv-SE" baseline="0" dirty="0" smtClean="0"/>
              <a:t> 2019 och gäller till och med 2022</a:t>
            </a:r>
            <a:r>
              <a:rPr lang="sv-SE" dirty="0" smtClean="0"/>
              <a:t>.</a:t>
            </a:r>
          </a:p>
          <a:p>
            <a:endParaRPr lang="sv-SE" dirty="0" smtClean="0"/>
          </a:p>
          <a:p>
            <a:r>
              <a:rPr lang="sv-SE" dirty="0" smtClean="0"/>
              <a:t>Kommunplanen</a:t>
            </a:r>
            <a:r>
              <a:rPr lang="sv-SE" baseline="0" dirty="0" smtClean="0"/>
              <a:t> ä</a:t>
            </a:r>
            <a:r>
              <a:rPr lang="sv-SE" dirty="0" smtClean="0"/>
              <a:t>r styrande för all kommunal verksamhet, </a:t>
            </a:r>
            <a:r>
              <a:rPr lang="sv-SE" dirty="0" err="1" smtClean="0"/>
              <a:t>inkl</a:t>
            </a:r>
            <a:r>
              <a:rPr lang="sv-SE" dirty="0" smtClean="0"/>
              <a:t> bolag, under hela mandatperioden.</a:t>
            </a:r>
          </a:p>
          <a:p>
            <a:endParaRPr lang="sv-SE" dirty="0" smtClean="0"/>
          </a:p>
          <a:p>
            <a:r>
              <a:rPr lang="sv-SE" dirty="0" smtClean="0"/>
              <a:t>Innehåller sju målområden</a:t>
            </a:r>
            <a:r>
              <a:rPr lang="sv-SE" baseline="0" dirty="0" smtClean="0"/>
              <a:t>. För varje målområde anges:</a:t>
            </a:r>
          </a:p>
          <a:p>
            <a:pPr marL="185715" indent="-185715">
              <a:buFont typeface="Arial" panose="020B0604020202020204" pitchFamily="34" charset="0"/>
              <a:buChar char="•"/>
            </a:pPr>
            <a:r>
              <a:rPr lang="sv-SE" baseline="0" dirty="0" smtClean="0"/>
              <a:t>Övergripande mål</a:t>
            </a:r>
          </a:p>
          <a:p>
            <a:pPr marL="185715" indent="-185715">
              <a:buFont typeface="Arial" panose="020B0604020202020204" pitchFamily="34" charset="0"/>
              <a:buChar char="•"/>
            </a:pPr>
            <a:r>
              <a:rPr lang="sv-SE" baseline="0" dirty="0" smtClean="0"/>
              <a:t>Resultatmål</a:t>
            </a:r>
          </a:p>
          <a:p>
            <a:pPr marL="185715" indent="-185715">
              <a:buFont typeface="Arial" panose="020B0604020202020204" pitchFamily="34" charset="0"/>
              <a:buChar char="•"/>
            </a:pPr>
            <a:r>
              <a:rPr lang="sv-SE" baseline="0" dirty="0" smtClean="0"/>
              <a:t>Uppdrag</a:t>
            </a:r>
          </a:p>
          <a:p>
            <a:pPr defTabSz="995637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sv-SE" altLang="sv-SE" baseline="0" dirty="0" smtClean="0"/>
          </a:p>
          <a:p>
            <a:pPr defTabSz="995637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sv-SE" alt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EC9C8-AFA2-4E84-A70A-F4CDF42F41FC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</a:t>
            </a:r>
            <a:r>
              <a:rPr lang="sv-SE" baseline="0" dirty="0" smtClean="0"/>
              <a:t> budget 2019 är medel från välfärdsfonden utfördelad, i budget 2018 ligger medlen på separat rad och är inte utfördelade på nämnderna. Beloppen inkluderar INTE tillfälliga medel utanför ram.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7493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Medel både 2018 och 2019 inkluderar välfärdsfond</a:t>
            </a:r>
            <a:r>
              <a:rPr lang="sv-SE" baseline="0" dirty="0" smtClean="0"/>
              <a:t> och andra tillfälliga ramförstärkningar samt tillfälliga medel utanför ram såsom integrationsfonden.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9850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95150">
              <a:defRPr/>
            </a:pPr>
            <a:r>
              <a:rPr lang="sv-SE" dirty="0" smtClean="0">
                <a:solidFill>
                  <a:srgbClr val="FF0000"/>
                </a:solidFill>
              </a:rPr>
              <a:t>(exkl. egna fastigheter. Enbart ”Investeringar KFAB-fliken, ej ”Investeringar egna fast”-flik)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6691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196" name="Rectangle 307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sv-SE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3860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4982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9529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4982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4982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4982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4982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4982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498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628801"/>
            <a:ext cx="10363200" cy="1470025"/>
          </a:xfrm>
        </p:spPr>
        <p:txBody>
          <a:bodyPr anchor="b">
            <a:noAutofit/>
          </a:bodyPr>
          <a:lstStyle>
            <a:lvl1pPr algn="l">
              <a:defRPr sz="5500" baseline="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11424" y="34290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0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xmlns="" id="{A491E367-1A07-41C3-B528-8DDB12FE66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47667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70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grön">
    <p:bg>
      <p:bgPr>
        <a:solidFill>
          <a:srgbClr val="009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1628801"/>
            <a:ext cx="10363200" cy="1362075"/>
          </a:xfrm>
        </p:spPr>
        <p:txBody>
          <a:bodyPr anchor="t">
            <a:noAutofit/>
          </a:bodyPr>
          <a:lstStyle>
            <a:lvl1pPr algn="l">
              <a:defRPr sz="55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3657006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7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xmlns="" id="{5EF9E7CE-9C7E-47EC-A293-1A9BA0DE9C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615944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47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39341"/>
            <a:ext cx="10972800" cy="4381947"/>
          </a:xfrm>
        </p:spPr>
        <p:txBody>
          <a:bodyPr/>
          <a:lstStyle>
            <a:lvl1pPr>
              <a:buClr>
                <a:srgbClr val="E3061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6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xmlns="" id="{3DC4D5EB-7DC7-49EF-B149-42F0F9EA2B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798582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085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nehåll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39341"/>
            <a:ext cx="5384800" cy="4381947"/>
          </a:xfrm>
        </p:spPr>
        <p:txBody>
          <a:bodyPr/>
          <a:lstStyle>
            <a:lvl1pPr>
              <a:buClr>
                <a:srgbClr val="E3061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39341"/>
            <a:ext cx="5384800" cy="4381947"/>
          </a:xfrm>
        </p:spPr>
        <p:txBody>
          <a:bodyPr/>
          <a:lstStyle>
            <a:lvl1pPr>
              <a:buClr>
                <a:schemeClr val="accent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7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xmlns="" id="{E08D26BD-3D95-419D-AB4F-C1125112DE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798582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663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772817"/>
            <a:ext cx="5384800" cy="2016224"/>
          </a:xfrm>
        </p:spPr>
        <p:txBody>
          <a:bodyPr/>
          <a:lstStyle>
            <a:lvl1pPr>
              <a:buClr>
                <a:srgbClr val="E3061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0" y="1772817"/>
            <a:ext cx="5472608" cy="2016224"/>
          </a:xfrm>
        </p:spPr>
        <p:txBody>
          <a:bodyPr/>
          <a:lstStyle>
            <a:lvl1pPr>
              <a:buClr>
                <a:schemeClr val="accent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xmlns="" id="{D0931436-6C60-4796-965A-6920BFC802E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" y="3861049"/>
            <a:ext cx="5384800" cy="2176083"/>
          </a:xfrm>
        </p:spPr>
        <p:txBody>
          <a:bodyPr/>
          <a:lstStyle>
            <a:lvl1pPr>
              <a:buClr>
                <a:srgbClr val="E3061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xmlns="" id="{7C795ED1-2BCA-4179-9A9F-E6F2F904CAB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096000" y="3861049"/>
            <a:ext cx="5472608" cy="2176083"/>
          </a:xfrm>
        </p:spPr>
        <p:txBody>
          <a:bodyPr/>
          <a:lstStyle>
            <a:lvl1pPr>
              <a:buClr>
                <a:schemeClr val="accent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0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xmlns="" id="{DF9D16EF-234B-4E1B-96AA-57ADACA273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798582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654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nehåll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76872"/>
            <a:ext cx="4334272" cy="4344416"/>
          </a:xfrm>
        </p:spPr>
        <p:txBody>
          <a:bodyPr/>
          <a:lstStyle>
            <a:lvl1pPr>
              <a:buClr>
                <a:srgbClr val="E3061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039882" y="1676873"/>
            <a:ext cx="6542519" cy="2188839"/>
          </a:xfrm>
        </p:spPr>
        <p:txBody>
          <a:bodyPr/>
          <a:lstStyle>
            <a:lvl1pPr>
              <a:buClr>
                <a:schemeClr val="accent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xmlns="" id="{7C795ED1-2BCA-4179-9A9F-E6F2F904CAB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039883" y="3943060"/>
            <a:ext cx="6528725" cy="2078228"/>
          </a:xfrm>
        </p:spPr>
        <p:txBody>
          <a:bodyPr/>
          <a:lstStyle>
            <a:lvl1pPr>
              <a:buClr>
                <a:schemeClr val="accent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9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xmlns="" id="{038CFE5D-2DBF-4F55-95C5-BAA36751A9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798582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011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6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xmlns="" id="{D81E6994-594A-41BE-BC6A-8A8F080FA3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798582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922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xmlns="" id="{54B67689-9A82-40EA-9351-9F031DC215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798582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301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ehå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tonad_lime_down_v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8" y="1"/>
            <a:ext cx="12192000" cy="6867367"/>
          </a:xfrm>
          <a:prstGeom prst="rect">
            <a:avLst/>
          </a:prstGeom>
        </p:spPr>
      </p:pic>
      <p:pic>
        <p:nvPicPr>
          <p:cNvPr id="13" name="Bildobjekt 12" descr="KatKommun2_logo_CMY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331" y="6106013"/>
            <a:ext cx="2928000" cy="69760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97632" y="274639"/>
            <a:ext cx="9638699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0"/>
          </p:nvPr>
        </p:nvSpPr>
        <p:spPr>
          <a:xfrm>
            <a:off x="912747" y="1604434"/>
            <a:ext cx="9623584" cy="384175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75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r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628801"/>
            <a:ext cx="10363200" cy="1470025"/>
          </a:xfrm>
        </p:spPr>
        <p:txBody>
          <a:bodyPr anchor="b">
            <a:noAutofit/>
          </a:bodyPr>
          <a:lstStyle>
            <a:lvl1pPr algn="l">
              <a:defRPr sz="5500" baseline="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11424" y="34290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pic>
        <p:nvPicPr>
          <p:cNvPr id="7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xmlns="" id="{FF9280AE-9D42-43CF-8115-8606F567B1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47667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250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0000"/>
              </a:buClr>
              <a:defRPr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/>
            </a:lvl3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8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xmlns="" id="{0DA07049-939D-4655-B149-D333D4DE0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798582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587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xmlns="" id="{6D1DE7B6-2BDB-43F2-AE4B-0213C9D81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6237288"/>
            <a:ext cx="163195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xmlns="" id="{AE721124-99E0-4520-9CB7-46CE3F4D9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xmlns="" id="{B69D3354-149D-4425-9F6B-D3C984BCF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6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xmlns="" id="{0778215E-44EF-4C28-8F41-F330DC1AE8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798582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93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rosa">
    <p:bg>
      <p:bgPr>
        <a:solidFill>
          <a:srgbClr val="E21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1628801"/>
            <a:ext cx="10363200" cy="1362075"/>
          </a:xfrm>
        </p:spPr>
        <p:txBody>
          <a:bodyPr anchor="b">
            <a:noAutofit/>
          </a:bodyPr>
          <a:lstStyle>
            <a:lvl1pPr algn="l">
              <a:defRPr sz="55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3657006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pic>
        <p:nvPicPr>
          <p:cNvPr id="8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xmlns="" id="{D84633CD-98E8-421B-9C80-B29C8FF100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615944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47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blå">
    <p:bg>
      <p:bgPr>
        <a:solidFill>
          <a:srgbClr val="007A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1628801"/>
            <a:ext cx="10363200" cy="1362075"/>
          </a:xfrm>
        </p:spPr>
        <p:txBody>
          <a:bodyPr anchor="t">
            <a:noAutofit/>
          </a:bodyPr>
          <a:lstStyle>
            <a:lvl1pPr algn="l">
              <a:defRPr sz="55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3657006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8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xmlns="" id="{4FF8CC6C-4467-4845-9BB8-66F8CBAC0F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615944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56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röd"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1628801"/>
            <a:ext cx="10363200" cy="1362075"/>
          </a:xfrm>
        </p:spPr>
        <p:txBody>
          <a:bodyPr anchor="b">
            <a:noAutofit/>
          </a:bodyPr>
          <a:lstStyle>
            <a:lvl1pPr algn="l">
              <a:defRPr sz="55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3657006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7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xmlns="" id="{DB20B3ED-786F-49C8-99B2-B80701C2C3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615944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74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vsnittsrubri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1628801"/>
            <a:ext cx="10363200" cy="1362075"/>
          </a:xfrm>
        </p:spPr>
        <p:txBody>
          <a:bodyPr anchor="b">
            <a:noAutofit/>
          </a:bodyPr>
          <a:lstStyle>
            <a:lvl1pPr algn="l">
              <a:defRPr sz="55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3657006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7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xmlns="" id="{F3BDAE6A-8C86-424C-8D31-7F9829E08C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615944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52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lil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1628801"/>
            <a:ext cx="10363200" cy="1362075"/>
          </a:xfrm>
        </p:spPr>
        <p:txBody>
          <a:bodyPr anchor="b">
            <a:noAutofit/>
          </a:bodyPr>
          <a:lstStyle>
            <a:lvl1pPr algn="l">
              <a:defRPr sz="55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3657006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7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xmlns="" id="{39667863-81CC-417E-907C-311300DC16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615944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272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>
            <a:extLst>
              <a:ext uri="{FF2B5EF4-FFF2-40B4-BE49-F238E27FC236}">
                <a16:creationId xmlns:a16="http://schemas.microsoft.com/office/drawing/2014/main" xmlns="" id="{D4155239-D367-4C77-AD90-BEEDF6B2DB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7" name="Platshållare för text 2">
            <a:extLst>
              <a:ext uri="{FF2B5EF4-FFF2-40B4-BE49-F238E27FC236}">
                <a16:creationId xmlns:a16="http://schemas.microsoft.com/office/drawing/2014/main" xmlns="" id="{03D7784D-9A42-4F92-B8FA-F5AE69372C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5" r:id="rId17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2400"/>
              </a:spcBef>
              <a:spcAft>
                <a:spcPts val="2200"/>
              </a:spcAft>
            </a:pPr>
            <a:r>
              <a:rPr lang="sv-SE" sz="7200" dirty="0" smtClean="0">
                <a:solidFill>
                  <a:schemeClr val="accent5"/>
                </a:solidFill>
              </a:rPr>
              <a:t>Offensivt &amp; försiktigt </a:t>
            </a:r>
            <a:r>
              <a:rPr lang="sv-SE" sz="1800" dirty="0" smtClean="0">
                <a:solidFill>
                  <a:schemeClr val="accent5"/>
                </a:solidFill>
              </a:rPr>
              <a:t/>
            </a:r>
            <a:br>
              <a:rPr lang="sv-SE" sz="1800" dirty="0" smtClean="0">
                <a:solidFill>
                  <a:schemeClr val="accent5"/>
                </a:solidFill>
              </a:rPr>
            </a:br>
            <a:r>
              <a:rPr lang="sv-SE" sz="1800" dirty="0">
                <a:solidFill>
                  <a:schemeClr val="accent5"/>
                </a:solidFill>
              </a:rPr>
              <a:t/>
            </a:r>
            <a:br>
              <a:rPr lang="sv-SE" sz="1800" dirty="0">
                <a:solidFill>
                  <a:schemeClr val="accent5"/>
                </a:solidFill>
              </a:rPr>
            </a:br>
            <a:r>
              <a:rPr lang="sv-SE" sz="3600" dirty="0" smtClean="0">
                <a:solidFill>
                  <a:schemeClr val="accent5"/>
                </a:solidFill>
              </a:rPr>
              <a:t>Övergripande </a:t>
            </a:r>
            <a:r>
              <a:rPr lang="sv-SE" sz="3600" dirty="0">
                <a:solidFill>
                  <a:schemeClr val="accent5"/>
                </a:solidFill>
              </a:rPr>
              <a:t>plan med budget </a:t>
            </a:r>
            <a:r>
              <a:rPr lang="sv-SE" sz="3600" dirty="0" smtClean="0">
                <a:solidFill>
                  <a:schemeClr val="accent5"/>
                </a:solidFill>
              </a:rPr>
              <a:t>2020-2022</a:t>
            </a:r>
            <a:endParaRPr lang="sv-SE" sz="3600" dirty="0">
              <a:solidFill>
                <a:schemeClr val="accent5"/>
              </a:solidFill>
            </a:endParaRPr>
          </a:p>
        </p:txBody>
      </p:sp>
      <p:sp>
        <p:nvSpPr>
          <p:cNvPr id="5" name="Underrubrik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400" dirty="0" smtClean="0">
                <a:solidFill>
                  <a:schemeClr val="tx1"/>
                </a:solidFill>
              </a:rPr>
              <a:t>Ett </a:t>
            </a:r>
            <a:r>
              <a:rPr lang="sv-SE" sz="2400" dirty="0">
                <a:solidFill>
                  <a:schemeClr val="tx1"/>
                </a:solidFill>
              </a:rPr>
              <a:t>axplock ur satsningar och investeringar i</a:t>
            </a:r>
            <a:br>
              <a:rPr lang="sv-SE" sz="2400" dirty="0">
                <a:solidFill>
                  <a:schemeClr val="tx1"/>
                </a:solidFill>
              </a:rPr>
            </a:br>
            <a:r>
              <a:rPr lang="sv-SE" sz="2400" dirty="0">
                <a:solidFill>
                  <a:schemeClr val="tx1"/>
                </a:solidFill>
              </a:rPr>
              <a:t>Socialdemokraternas och Moderaternas förslag </a:t>
            </a:r>
            <a:r>
              <a:rPr lang="sv-SE" sz="2400" dirty="0" smtClean="0">
                <a:solidFill>
                  <a:schemeClr val="tx1"/>
                </a:solidFill>
              </a:rPr>
              <a:t>till </a:t>
            </a:r>
            <a:r>
              <a:rPr lang="sv-SE" sz="2400" dirty="0">
                <a:solidFill>
                  <a:schemeClr val="tx1"/>
                </a:solidFill>
              </a:rPr>
              <a:t>kommunfullmäktige</a:t>
            </a:r>
          </a:p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3938" y="4941167"/>
            <a:ext cx="1473990" cy="143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4295" y="4960772"/>
            <a:ext cx="1299897" cy="129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62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31370" y="68627"/>
            <a:ext cx="11137237" cy="1143000"/>
          </a:xfrm>
        </p:spPr>
        <p:txBody>
          <a:bodyPr>
            <a:normAutofit fontScale="90000"/>
          </a:bodyPr>
          <a:lstStyle/>
          <a:p>
            <a:r>
              <a:rPr lang="sv-SE" sz="4300" dirty="0">
                <a:solidFill>
                  <a:schemeClr val="accent6"/>
                </a:solidFill>
              </a:rPr>
              <a:t>En stark &amp; trygg skola för bättre kunskaper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431371" y="1135285"/>
            <a:ext cx="11569285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sv-SE" sz="1900" dirty="0"/>
              <a:t>Fortsatt intensivt arbete för att ytterligare höja skolresultaten och för ökad trygghet och studiero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sv-SE" sz="1900" dirty="0"/>
              <a:t>Ramökning bildningsnämnden till följd av uppdaterad </a:t>
            </a:r>
            <a:r>
              <a:rPr lang="sv-SE" sz="1900" dirty="0" smtClean="0"/>
              <a:t>resursfördelningsmodell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sv-SE" sz="1900" dirty="0" smtClean="0"/>
              <a:t>Nya förskolan Karamellen på Norr öppnas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sv-SE" sz="1900" dirty="0" smtClean="0"/>
              <a:t>Om-</a:t>
            </a:r>
            <a:r>
              <a:rPr lang="sv-SE" sz="1900" dirty="0"/>
              <a:t>/tillbyggnation </a:t>
            </a:r>
            <a:r>
              <a:rPr lang="sv-SE" sz="1900" dirty="0" smtClean="0"/>
              <a:t>samt ny idrottshall Sandbäcksskolan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sv-SE" sz="1900" dirty="0" smtClean="0"/>
              <a:t>Ny idrottshall Skogsborgsskolan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sv-SE" sz="1900" dirty="0"/>
              <a:t>Ombyggnation för flytt av VF-programmet till KTC och för att möta Järvenskolornas lokalbehov 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sv-SE" sz="1900" dirty="0" smtClean="0"/>
              <a:t>Byggstart </a:t>
            </a:r>
            <a:r>
              <a:rPr lang="sv-SE" sz="1900" dirty="0"/>
              <a:t>nya </a:t>
            </a:r>
            <a:r>
              <a:rPr lang="sv-SE" sz="1900" dirty="0" smtClean="0"/>
              <a:t>Järvenskolan och nya grundskolan på Norr</a:t>
            </a:r>
            <a:endParaRPr lang="sv-SE" sz="1900" dirty="0"/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sv-SE" sz="1900" dirty="0" smtClean="0"/>
              <a:t>Fortsatt </a:t>
            </a:r>
            <a:r>
              <a:rPr lang="sv-SE" sz="1900" dirty="0"/>
              <a:t>satsning på digitala verktyg </a:t>
            </a:r>
            <a:r>
              <a:rPr lang="sv-SE" sz="1900" dirty="0" smtClean="0"/>
              <a:t>1:1</a:t>
            </a:r>
          </a:p>
          <a:p>
            <a:pPr lvl="0"/>
            <a:r>
              <a:rPr lang="sv-SE" sz="1900" dirty="0" smtClean="0"/>
              <a:t>Fortsatt utveckling av mat, måltidspedagogik och fysisk aktivitet </a:t>
            </a:r>
            <a:r>
              <a:rPr lang="sv-SE" sz="1900" dirty="0"/>
              <a:t>i förskolor och skolor utifrån måltidspolitiska </a:t>
            </a:r>
            <a:r>
              <a:rPr lang="sv-SE" sz="1900" dirty="0" smtClean="0"/>
              <a:t>och idrottspolitiska programmen</a:t>
            </a:r>
          </a:p>
          <a:p>
            <a:r>
              <a:rPr lang="sv-SE" sz="1900" dirty="0" smtClean="0"/>
              <a:t>Utveckling av metoder och studieformer inom </a:t>
            </a:r>
            <a:r>
              <a:rPr lang="sv-SE" sz="1900" dirty="0"/>
              <a:t>sfi och </a:t>
            </a:r>
            <a:r>
              <a:rPr lang="sv-SE" sz="1900" dirty="0" smtClean="0"/>
              <a:t>vuxenutbildning för ökad måluppfyllelse och genomströmning </a:t>
            </a:r>
          </a:p>
          <a:p>
            <a:r>
              <a:rPr lang="sv-SE" sz="1900" dirty="0" smtClean="0"/>
              <a:t>Medfinansiering yrkesvux</a:t>
            </a:r>
            <a:endParaRPr lang="sv-SE" sz="1900" dirty="0"/>
          </a:p>
        </p:txBody>
      </p:sp>
    </p:spTree>
    <p:extLst>
      <p:ext uri="{BB962C8B-B14F-4D97-AF65-F5344CB8AC3E}">
        <p14:creationId xmlns:p14="http://schemas.microsoft.com/office/powerpoint/2010/main" val="163582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10819"/>
            <a:ext cx="12192000" cy="812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31371" y="4839295"/>
            <a:ext cx="11041227" cy="1470025"/>
          </a:xfrm>
        </p:spPr>
        <p:txBody>
          <a:bodyPr/>
          <a:lstStyle/>
          <a:p>
            <a:pPr algn="r"/>
            <a:r>
              <a:rPr lang="sv-SE" sz="6000" dirty="0" smtClean="0">
                <a:solidFill>
                  <a:schemeClr val="accent3"/>
                </a:solidFill>
              </a:rPr>
              <a:t>Trygg vård &amp; omsorg</a:t>
            </a:r>
            <a:endParaRPr lang="sv-SE" sz="6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7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239349" y="68627"/>
            <a:ext cx="9230816" cy="1143000"/>
          </a:xfrm>
        </p:spPr>
        <p:txBody>
          <a:bodyPr>
            <a:normAutofit/>
          </a:bodyPr>
          <a:lstStyle/>
          <a:p>
            <a:r>
              <a:rPr lang="sv-SE" sz="4300" dirty="0">
                <a:solidFill>
                  <a:schemeClr val="accent3"/>
                </a:solidFill>
              </a:rPr>
              <a:t>Trygg vård &amp; omsorg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239348" y="1207293"/>
            <a:ext cx="11689299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sv-SE" sz="1900" dirty="0"/>
              <a:t>Ramökning vård- och omsorgsnämnden till följd av uppdaterad </a:t>
            </a:r>
            <a:r>
              <a:rPr lang="sv-SE" sz="1900" dirty="0" smtClean="0"/>
              <a:t>resursfördelningsmodell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sv-SE" sz="1900" dirty="0" smtClean="0"/>
              <a:t>Ramförstärkning </a:t>
            </a:r>
            <a:r>
              <a:rPr lang="sv-SE" sz="1900" dirty="0"/>
              <a:t>vård- och omsorgsnämnden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sv-SE" sz="1900" dirty="0" smtClean="0"/>
              <a:t>Nya äldreboendet </a:t>
            </a:r>
            <a:r>
              <a:rPr lang="sv-SE" sz="1900" dirty="0"/>
              <a:t>Dufvegården </a:t>
            </a:r>
            <a:r>
              <a:rPr lang="sv-SE" sz="1900" dirty="0" smtClean="0"/>
              <a:t>färdigställs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sv-SE" sz="1900" dirty="0" smtClean="0"/>
              <a:t>Ny gruppbostad LSS färdigställs</a:t>
            </a:r>
            <a:endParaRPr lang="sv-SE" sz="1900" dirty="0"/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sv-SE" sz="1900" dirty="0" smtClean="0"/>
              <a:t>Uppdrag att planera utveckling </a:t>
            </a:r>
            <a:r>
              <a:rPr lang="sv-SE" sz="1900" dirty="0"/>
              <a:t>av boendeplatser för personer med behov av omsorg </a:t>
            </a:r>
            <a:endParaRPr lang="sv-SE" sz="1900" dirty="0" smtClean="0"/>
          </a:p>
          <a:p>
            <a:pPr lvl="0">
              <a:lnSpc>
                <a:spcPct val="90000"/>
              </a:lnSpc>
              <a:spcBef>
                <a:spcPts val="800"/>
              </a:spcBef>
            </a:pPr>
            <a:r>
              <a:rPr lang="sv-SE" sz="1900" dirty="0"/>
              <a:t>Fortsatt utveckling av sociala aktiviteter </a:t>
            </a:r>
            <a:r>
              <a:rPr lang="sv-SE" sz="1900" dirty="0" smtClean="0"/>
              <a:t>inom vård och omsorg utifrån </a:t>
            </a:r>
            <a:r>
              <a:rPr lang="sv-SE" sz="1900" dirty="0"/>
              <a:t>brukarnas </a:t>
            </a:r>
            <a:r>
              <a:rPr lang="sv-SE" sz="1900" dirty="0" smtClean="0"/>
              <a:t>önskemål</a:t>
            </a:r>
          </a:p>
          <a:p>
            <a:pPr lvl="0">
              <a:lnSpc>
                <a:spcPct val="90000"/>
              </a:lnSpc>
              <a:spcBef>
                <a:spcPts val="800"/>
              </a:spcBef>
            </a:pPr>
            <a:r>
              <a:rPr lang="sv-SE" sz="1900" dirty="0" smtClean="0"/>
              <a:t>ANDTS-förebyggande </a:t>
            </a:r>
            <a:r>
              <a:rPr lang="sv-SE" sz="1900" dirty="0"/>
              <a:t>insatser (alkohol, narkotika, droger, tobak och spel om pengar</a:t>
            </a:r>
            <a:r>
              <a:rPr lang="sv-SE" sz="1900" dirty="0" smtClean="0"/>
              <a:t>)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sv-SE" sz="1900" dirty="0"/>
              <a:t>Normkritiskt och våldsförebyggande arbete inom skolan </a:t>
            </a:r>
            <a:endParaRPr lang="sv-SE" sz="1900" dirty="0" smtClean="0"/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sv-SE" sz="1900" dirty="0" smtClean="0"/>
              <a:t>Intensifierat </a:t>
            </a:r>
            <a:r>
              <a:rPr lang="sv-SE" sz="1900" dirty="0"/>
              <a:t>arbete mot uppfostringsvåld, våld i nära relationer och hedersrelaterat förtryck</a:t>
            </a:r>
          </a:p>
          <a:p>
            <a:pPr lvl="0">
              <a:lnSpc>
                <a:spcPct val="90000"/>
              </a:lnSpc>
              <a:spcBef>
                <a:spcPts val="800"/>
              </a:spcBef>
            </a:pPr>
            <a:r>
              <a:rPr lang="sv-SE" sz="1900" dirty="0" smtClean="0"/>
              <a:t>Fortsatt </a:t>
            </a:r>
            <a:r>
              <a:rPr lang="sv-SE" sz="1900" dirty="0"/>
              <a:t>utveckling av </a:t>
            </a:r>
            <a:r>
              <a:rPr lang="sv-SE" sz="1900" dirty="0" smtClean="0"/>
              <a:t>behandling på </a:t>
            </a:r>
            <a:r>
              <a:rPr lang="sv-SE" sz="1900" dirty="0"/>
              <a:t>hemmaplan för att minska externa placeringar inom </a:t>
            </a:r>
            <a:r>
              <a:rPr lang="sv-SE" sz="1900" dirty="0" smtClean="0"/>
              <a:t>missbruksvård</a:t>
            </a:r>
            <a:endParaRPr lang="sv-SE" sz="1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4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7457" y="-2475656"/>
            <a:ext cx="14000321" cy="933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415480" y="4581128"/>
            <a:ext cx="10363200" cy="1470025"/>
          </a:xfrm>
        </p:spPr>
        <p:txBody>
          <a:bodyPr/>
          <a:lstStyle/>
          <a:p>
            <a:pPr algn="r"/>
            <a:r>
              <a:rPr lang="sv-SE" sz="6000" dirty="0" smtClean="0">
                <a:solidFill>
                  <a:schemeClr val="accent5"/>
                </a:solidFill>
              </a:rPr>
              <a:t>Ett rikt kultur-, </a:t>
            </a:r>
            <a:br>
              <a:rPr lang="sv-SE" sz="6000" dirty="0" smtClean="0">
                <a:solidFill>
                  <a:schemeClr val="accent5"/>
                </a:solidFill>
              </a:rPr>
            </a:br>
            <a:r>
              <a:rPr lang="sv-SE" sz="6000" dirty="0" smtClean="0">
                <a:solidFill>
                  <a:schemeClr val="accent5"/>
                </a:solidFill>
              </a:rPr>
              <a:t>idrotts- &amp; fritidsliv</a:t>
            </a:r>
            <a:endParaRPr lang="sv-SE" sz="6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76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31371" y="68627"/>
            <a:ext cx="9230816" cy="1143000"/>
          </a:xfrm>
        </p:spPr>
        <p:txBody>
          <a:bodyPr>
            <a:normAutofit/>
          </a:bodyPr>
          <a:lstStyle/>
          <a:p>
            <a:r>
              <a:rPr lang="sv-SE" sz="4300" dirty="0">
                <a:solidFill>
                  <a:schemeClr val="accent5"/>
                </a:solidFill>
              </a:rPr>
              <a:t>Ett rikt kultur-, </a:t>
            </a:r>
            <a:r>
              <a:rPr lang="sv-SE" sz="4300" dirty="0" smtClean="0">
                <a:solidFill>
                  <a:schemeClr val="accent5"/>
                </a:solidFill>
              </a:rPr>
              <a:t>idrotts- </a:t>
            </a:r>
            <a:r>
              <a:rPr lang="sv-SE" sz="4300" dirty="0">
                <a:solidFill>
                  <a:schemeClr val="accent5"/>
                </a:solidFill>
              </a:rPr>
              <a:t>&amp; fritidsliv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431370" y="1196752"/>
            <a:ext cx="11497277" cy="57606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sv-SE" sz="1900" dirty="0"/>
              <a:t>Konstnärlig utsmyckning av nya kommunala verksamhetslokaler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sv-SE" sz="1900" dirty="0"/>
              <a:t>Insatser för att locka nya besökare till Konsthallen och den offentliga </a:t>
            </a:r>
            <a:r>
              <a:rPr lang="sv-SE" sz="1900" dirty="0" smtClean="0"/>
              <a:t>konsten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sv-SE" sz="1900" dirty="0" smtClean="0"/>
              <a:t>Lyckliga Gatorna, fritidsaktiviteter och gatufester</a:t>
            </a:r>
            <a:endParaRPr lang="sv-SE" sz="1900" dirty="0"/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sv-SE" sz="1900" dirty="0" smtClean="0"/>
              <a:t>Ungdomsverksamhet</a:t>
            </a:r>
            <a:endParaRPr lang="sv-SE" sz="1900" dirty="0"/>
          </a:p>
          <a:p>
            <a:pPr lvl="0"/>
            <a:r>
              <a:rPr lang="sv-SE" sz="1900" dirty="0" smtClean="0"/>
              <a:t>Förverkliga </a:t>
            </a:r>
            <a:r>
              <a:rPr lang="sv-SE" sz="1900" dirty="0"/>
              <a:t>de nya idrottspolitiska och måltidspolitiska programmen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sv-SE" sz="1900" dirty="0"/>
              <a:t>Ny ishall och byte </a:t>
            </a:r>
            <a:r>
              <a:rPr lang="sv-SE" sz="1900" dirty="0" smtClean="0"/>
              <a:t>till miljö- och hälsovänligt kylsystem på Backavallen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sv-SE" sz="1900" dirty="0"/>
              <a:t>Planering och byggnation av nya idrottshallar vid Sandbäcksskolan, Skogsborgsskolan, </a:t>
            </a:r>
            <a:r>
              <a:rPr lang="sv-SE" sz="1900" dirty="0" smtClean="0"/>
              <a:t/>
            </a:r>
            <a:br>
              <a:rPr lang="sv-SE" sz="1900" dirty="0" smtClean="0"/>
            </a:br>
            <a:r>
              <a:rPr lang="sv-SE" sz="1900" dirty="0" smtClean="0"/>
              <a:t>nya </a:t>
            </a:r>
            <a:r>
              <a:rPr lang="sv-SE" sz="1900" dirty="0"/>
              <a:t>skolan på Norr och nya Järvenskolan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sv-SE" sz="1900" dirty="0" smtClean="0"/>
              <a:t>Upprustning </a:t>
            </a:r>
            <a:r>
              <a:rPr lang="sv-SE" sz="1900" dirty="0"/>
              <a:t>av Sköldinge idrottsplats, Strångsjö idrottsplats och Stalls backe 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sv-SE" sz="1900" dirty="0"/>
              <a:t>Fortsatt utveckling av Djulöområdet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sv-SE" sz="1900" dirty="0"/>
              <a:t>Inventering av vandringsleder, motionsspår och anläggningar för friluftsliv </a:t>
            </a:r>
            <a:endParaRPr lang="sv-SE" sz="1900" dirty="0" smtClean="0"/>
          </a:p>
          <a:p>
            <a:pPr lvl="0">
              <a:lnSpc>
                <a:spcPct val="90000"/>
              </a:lnSpc>
              <a:spcBef>
                <a:spcPts val="800"/>
              </a:spcBef>
            </a:pPr>
            <a:r>
              <a:rPr lang="sv-SE" sz="1900" dirty="0"/>
              <a:t>Information och marknadsföring kring möjligheter till ett aktivt friluftsliv och en bra fritid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endParaRPr lang="sv-SE" sz="1900" dirty="0"/>
          </a:p>
          <a:p>
            <a:pPr>
              <a:lnSpc>
                <a:spcPct val="90000"/>
              </a:lnSpc>
              <a:spcBef>
                <a:spcPts val="800"/>
              </a:spcBef>
            </a:pPr>
            <a:endParaRPr lang="sv-SE" sz="1900" dirty="0"/>
          </a:p>
        </p:txBody>
      </p:sp>
    </p:spTree>
    <p:extLst>
      <p:ext uri="{BB962C8B-B14F-4D97-AF65-F5344CB8AC3E}">
        <p14:creationId xmlns:p14="http://schemas.microsoft.com/office/powerpoint/2010/main" val="270537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35714" y="-944470"/>
            <a:ext cx="12526712" cy="835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-600744" y="-129257"/>
            <a:ext cx="11958453" cy="1470025"/>
          </a:xfrm>
        </p:spPr>
        <p:txBody>
          <a:bodyPr/>
          <a:lstStyle/>
          <a:p>
            <a:pPr algn="r"/>
            <a:r>
              <a:rPr lang="sv-SE" sz="6000" dirty="0">
                <a:solidFill>
                  <a:schemeClr val="accent2"/>
                </a:solidFill>
              </a:rPr>
              <a:t>Hållbar miljö</a:t>
            </a:r>
          </a:p>
        </p:txBody>
      </p:sp>
    </p:spTree>
    <p:extLst>
      <p:ext uri="{BB962C8B-B14F-4D97-AF65-F5344CB8AC3E}">
        <p14:creationId xmlns:p14="http://schemas.microsoft.com/office/powerpoint/2010/main" val="108674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335360" y="274639"/>
            <a:ext cx="9230816" cy="1143000"/>
          </a:xfrm>
        </p:spPr>
        <p:txBody>
          <a:bodyPr>
            <a:normAutofit/>
          </a:bodyPr>
          <a:lstStyle/>
          <a:p>
            <a:r>
              <a:rPr lang="sv-SE" sz="4300" dirty="0">
                <a:solidFill>
                  <a:schemeClr val="accent2"/>
                </a:solidFill>
              </a:rPr>
              <a:t>Hållbar miljö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335360" y="1351309"/>
            <a:ext cx="10657184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v-SE" sz="1900" dirty="0"/>
              <a:t>Främja utbyggnad av solenergi</a:t>
            </a:r>
          </a:p>
          <a:p>
            <a:pPr>
              <a:lnSpc>
                <a:spcPct val="90000"/>
              </a:lnSpc>
            </a:pPr>
            <a:r>
              <a:rPr lang="sv-SE" sz="1900" dirty="0"/>
              <a:t>Minska fossilberoende transporter</a:t>
            </a:r>
          </a:p>
          <a:p>
            <a:pPr>
              <a:lnSpc>
                <a:spcPct val="90000"/>
              </a:lnSpc>
            </a:pPr>
            <a:r>
              <a:rPr lang="sv-SE" sz="1900" dirty="0" smtClean="0"/>
              <a:t>Fortsatt </a:t>
            </a:r>
            <a:r>
              <a:rPr lang="sv-SE" sz="1900" dirty="0"/>
              <a:t>arbete för klimatsmartare måltider</a:t>
            </a:r>
          </a:p>
          <a:p>
            <a:pPr>
              <a:lnSpc>
                <a:spcPct val="90000"/>
              </a:lnSpc>
            </a:pPr>
            <a:r>
              <a:rPr lang="sv-SE" sz="1900" dirty="0"/>
              <a:t>Genomföra sjöreningsprojektet i Öljaren</a:t>
            </a:r>
          </a:p>
          <a:p>
            <a:pPr>
              <a:lnSpc>
                <a:spcPct val="90000"/>
              </a:lnSpc>
            </a:pPr>
            <a:r>
              <a:rPr lang="sv-SE" sz="1900" dirty="0"/>
              <a:t>Anlägga våtmark vid Mejeridiket</a:t>
            </a:r>
          </a:p>
          <a:p>
            <a:pPr>
              <a:lnSpc>
                <a:spcPct val="90000"/>
              </a:lnSpc>
            </a:pPr>
            <a:r>
              <a:rPr lang="sv-SE" sz="1900" dirty="0"/>
              <a:t>Fortsatt arbete med inventering av enskilda avlopp </a:t>
            </a:r>
            <a:r>
              <a:rPr lang="sv-SE" sz="1900" dirty="0" smtClean="0"/>
              <a:t>och hästhållningens påverkan på sjöar och vattendrag</a:t>
            </a:r>
            <a:endParaRPr lang="sv-SE" sz="1900" dirty="0"/>
          </a:p>
          <a:p>
            <a:pPr>
              <a:lnSpc>
                <a:spcPct val="90000"/>
              </a:lnSpc>
            </a:pPr>
            <a:r>
              <a:rPr lang="sv-SE" sz="1900" dirty="0"/>
              <a:t>Projekt för effektivare tillsyn av avloppsanläggningar</a:t>
            </a:r>
          </a:p>
          <a:p>
            <a:pPr lvl="0"/>
            <a:r>
              <a:rPr lang="sv-SE" sz="1900" dirty="0"/>
              <a:t>Omvandling av klippta grönytor till ängsplanteringar</a:t>
            </a:r>
          </a:p>
          <a:p>
            <a:pPr lvl="0"/>
            <a:r>
              <a:rPr lang="sv-SE" sz="1900" dirty="0"/>
              <a:t>Projektet Lyckliga Skogen i samarbete med </a:t>
            </a:r>
            <a:r>
              <a:rPr lang="sv-SE" sz="1900" dirty="0" smtClean="0"/>
              <a:t>Friluftsfrämjandet </a:t>
            </a:r>
            <a:endParaRPr lang="sv-SE" sz="1900" dirty="0"/>
          </a:p>
          <a:p>
            <a:pPr lvl="0"/>
            <a:r>
              <a:rPr lang="sv-SE" sz="1900" dirty="0"/>
              <a:t>Informationsinsatser och skräpmätningar utifrån handlingsplanen mot nedskräpning</a:t>
            </a:r>
          </a:p>
          <a:p>
            <a:pPr>
              <a:lnSpc>
                <a:spcPct val="90000"/>
              </a:lnSpc>
            </a:pPr>
            <a:endParaRPr lang="sv-SE" sz="19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sv-SE" sz="19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v-SE" sz="1900" dirty="0">
              <a:solidFill>
                <a:srgbClr val="FF0000"/>
              </a:solidFill>
            </a:endParaRPr>
          </a:p>
          <a:p>
            <a:endParaRPr lang="sv-SE" sz="1900" dirty="0">
              <a:solidFill>
                <a:srgbClr val="FF0000"/>
              </a:solidFill>
            </a:endParaRPr>
          </a:p>
          <a:p>
            <a:endParaRPr lang="sv-SE" sz="1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1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9392"/>
            <a:ext cx="12192000" cy="812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1648" y="5013176"/>
            <a:ext cx="10382944" cy="1143000"/>
          </a:xfrm>
        </p:spPr>
        <p:txBody>
          <a:bodyPr>
            <a:noAutofit/>
          </a:bodyPr>
          <a:lstStyle/>
          <a:p>
            <a:pPr algn="r"/>
            <a:r>
              <a:rPr lang="sv-SE" sz="6000" dirty="0">
                <a:solidFill>
                  <a:schemeClr val="accent1"/>
                </a:solidFill>
              </a:rPr>
              <a:t>Attraktiv arbetsgivare &amp; effektiv organisation</a:t>
            </a:r>
            <a:endParaRPr lang="sv-SE" sz="5900" cap="al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4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321568" y="274639"/>
            <a:ext cx="11103024" cy="1143000"/>
          </a:xfrm>
        </p:spPr>
        <p:txBody>
          <a:bodyPr>
            <a:normAutofit fontScale="90000"/>
          </a:bodyPr>
          <a:lstStyle/>
          <a:p>
            <a:r>
              <a:rPr lang="sv-SE" sz="4300" dirty="0" smtClean="0"/>
              <a:t>Attraktiv arbetsgivare &amp; effektiv organisation</a:t>
            </a:r>
            <a:endParaRPr lang="sv-SE" sz="4300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335360" y="1340768"/>
            <a:ext cx="10369152" cy="4525963"/>
          </a:xfrm>
        </p:spPr>
        <p:txBody>
          <a:bodyPr>
            <a:noAutofit/>
          </a:bodyPr>
          <a:lstStyle/>
          <a:p>
            <a:r>
              <a:rPr lang="sv-SE" sz="1900" dirty="0"/>
              <a:t>Fortsatta satsningar på kompetensförsörjning och kommungemensamma personalsociala aktiviteter</a:t>
            </a:r>
          </a:p>
          <a:p>
            <a:pPr lvl="0"/>
            <a:r>
              <a:rPr lang="sv-SE" sz="1900" dirty="0" smtClean="0"/>
              <a:t>Ökat </a:t>
            </a:r>
            <a:r>
              <a:rPr lang="sv-SE" sz="1900" dirty="0"/>
              <a:t>stöd till nya chefer </a:t>
            </a:r>
            <a:r>
              <a:rPr lang="sv-SE" sz="1900" dirty="0" smtClean="0"/>
              <a:t>genom förstärkt </a:t>
            </a:r>
            <a:r>
              <a:rPr lang="sv-SE" sz="1900" dirty="0"/>
              <a:t>introduktion och mentorskap</a:t>
            </a:r>
          </a:p>
          <a:p>
            <a:pPr lvl="0"/>
            <a:r>
              <a:rPr lang="sv-SE" sz="1900" dirty="0"/>
              <a:t>Traineeprogram och ökade möjligheter till karriärutveckling inom kommunen </a:t>
            </a:r>
          </a:p>
          <a:p>
            <a:pPr lvl="0"/>
            <a:r>
              <a:rPr lang="sv-SE" sz="1900" dirty="0"/>
              <a:t>Stärkt arbete kring värdegrund och medarbetarskap </a:t>
            </a:r>
            <a:endParaRPr lang="sv-SE" sz="1900" dirty="0" smtClean="0"/>
          </a:p>
          <a:p>
            <a:pPr lvl="0"/>
            <a:r>
              <a:rPr lang="sv-SE" sz="1900" dirty="0" smtClean="0"/>
              <a:t>Minska sjukfrånvaron genom hälsofrämjande och stödjande insatser</a:t>
            </a:r>
          </a:p>
          <a:p>
            <a:pPr lvl="0"/>
            <a:r>
              <a:rPr lang="sv-SE" sz="1900" dirty="0"/>
              <a:t>Uppdrag att inrätta en kommungemensam reception</a:t>
            </a:r>
          </a:p>
          <a:p>
            <a:r>
              <a:rPr lang="sv-SE" sz="1900" dirty="0" smtClean="0"/>
              <a:t>Fortsatt </a:t>
            </a:r>
            <a:r>
              <a:rPr lang="sv-SE" sz="1900" dirty="0"/>
              <a:t>digitalisering och automatisering av </a:t>
            </a:r>
            <a:r>
              <a:rPr lang="sv-SE" sz="1900"/>
              <a:t>olika </a:t>
            </a:r>
            <a:r>
              <a:rPr lang="sv-SE" sz="1900" smtClean="0"/>
              <a:t>processer</a:t>
            </a:r>
            <a:endParaRPr lang="sv-SE" sz="1900" dirty="0"/>
          </a:p>
          <a:p>
            <a:pPr lvl="0">
              <a:lnSpc>
                <a:spcPct val="90000"/>
              </a:lnSpc>
              <a:spcBef>
                <a:spcPts val="800"/>
              </a:spcBef>
            </a:pPr>
            <a:r>
              <a:rPr lang="sv-SE" sz="1900" dirty="0"/>
              <a:t>Utveckling av fler e-tjänster samt arbete för att öka användningen av </a:t>
            </a:r>
            <a:r>
              <a:rPr lang="sv-SE" sz="1900" dirty="0" smtClean="0"/>
              <a:t>e-tjänsterna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sv-SE" sz="1900" dirty="0"/>
              <a:t>Utveckling och digitalisering av kommunens geografiska </a:t>
            </a:r>
            <a:r>
              <a:rPr lang="sv-SE" sz="1900" dirty="0" smtClean="0"/>
              <a:t>information</a:t>
            </a:r>
            <a:endParaRPr lang="sv-SE" sz="1900" dirty="0"/>
          </a:p>
        </p:txBody>
      </p:sp>
    </p:spTree>
    <p:extLst>
      <p:ext uri="{BB962C8B-B14F-4D97-AF65-F5344CB8AC3E}">
        <p14:creationId xmlns:p14="http://schemas.microsoft.com/office/powerpoint/2010/main" val="26958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5"/>
                </a:solidFill>
              </a:rPr>
              <a:t>Särskilda uppdrag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412776"/>
            <a:ext cx="10742984" cy="4381947"/>
          </a:xfrm>
        </p:spPr>
        <p:txBody>
          <a:bodyPr/>
          <a:lstStyle/>
          <a:p>
            <a:r>
              <a:rPr lang="sv-SE" sz="1900" dirty="0" smtClean="0"/>
              <a:t>Intensifiera </a:t>
            </a:r>
            <a:r>
              <a:rPr lang="sv-SE" sz="1900" dirty="0"/>
              <a:t>det proaktiva arbetet för företagsetableringar och utveckling av </a:t>
            </a:r>
            <a:r>
              <a:rPr lang="sv-SE" sz="1900" dirty="0" smtClean="0"/>
              <a:t>centrumhandeln (KS)</a:t>
            </a:r>
            <a:endParaRPr lang="sv-SE" sz="1900" dirty="0"/>
          </a:p>
          <a:p>
            <a:r>
              <a:rPr lang="sv-SE" sz="1900" dirty="0" smtClean="0"/>
              <a:t>Inrätta </a:t>
            </a:r>
            <a:r>
              <a:rPr lang="sv-SE" sz="1900" dirty="0"/>
              <a:t>en kommungemensam </a:t>
            </a:r>
            <a:r>
              <a:rPr lang="sv-SE" sz="1900" dirty="0" smtClean="0"/>
              <a:t>reception (KS i samråd med berörda nämnder)</a:t>
            </a:r>
            <a:endParaRPr lang="sv-SE" sz="1900" dirty="0"/>
          </a:p>
          <a:p>
            <a:r>
              <a:rPr lang="sv-SE" sz="1900" dirty="0" smtClean="0"/>
              <a:t>Inrätta </a:t>
            </a:r>
            <a:r>
              <a:rPr lang="sv-SE" sz="1900" dirty="0"/>
              <a:t>ett team för arbetsförmågeutredningar och </a:t>
            </a:r>
            <a:r>
              <a:rPr lang="sv-SE" sz="1900" dirty="0" smtClean="0"/>
              <a:t>–bedömningar </a:t>
            </a:r>
            <a:r>
              <a:rPr lang="sv-SE" sz="1900" dirty="0"/>
              <a:t>(KS i samråd med berörda nämnder)</a:t>
            </a:r>
          </a:p>
          <a:p>
            <a:r>
              <a:rPr lang="sv-SE" sz="1900" dirty="0" smtClean="0"/>
              <a:t>Utreda </a:t>
            </a:r>
            <a:r>
              <a:rPr lang="sv-SE" sz="1900" dirty="0"/>
              <a:t>möjliga åtgärder för att motverka att vårdnadshavare anmäler behov av verksamhet som sedan inte </a:t>
            </a:r>
            <a:r>
              <a:rPr lang="sv-SE" sz="1900" dirty="0" smtClean="0"/>
              <a:t>utnyttjas (BIN)</a:t>
            </a:r>
            <a:endParaRPr lang="sv-SE" sz="1900" dirty="0"/>
          </a:p>
          <a:p>
            <a:r>
              <a:rPr lang="sv-SE" sz="1900" dirty="0" smtClean="0"/>
              <a:t>Planera utveckling </a:t>
            </a:r>
            <a:r>
              <a:rPr lang="sv-SE" sz="1900" dirty="0"/>
              <a:t>av boendeplatser för personer med behov av omsorg och </a:t>
            </a:r>
            <a:r>
              <a:rPr lang="sv-SE" sz="1900" dirty="0" smtClean="0"/>
              <a:t>stöd (VON)</a:t>
            </a:r>
            <a:endParaRPr lang="sv-SE" sz="1900" dirty="0"/>
          </a:p>
          <a:p>
            <a:r>
              <a:rPr lang="sv-SE" sz="1900" dirty="0" smtClean="0"/>
              <a:t>Inrätta ett </a:t>
            </a:r>
            <a:r>
              <a:rPr lang="sv-SE" sz="1900" dirty="0"/>
              <a:t>kommunalt </a:t>
            </a:r>
            <a:r>
              <a:rPr lang="sv-SE" sz="1900" dirty="0" smtClean="0"/>
              <a:t>bostadstillägg och se över hyror </a:t>
            </a:r>
            <a:r>
              <a:rPr lang="sv-SE" sz="1900" dirty="0"/>
              <a:t>inom området </a:t>
            </a:r>
            <a:r>
              <a:rPr lang="sv-SE" sz="1900" dirty="0" smtClean="0"/>
              <a:t>funktionsstöd  </a:t>
            </a:r>
            <a:r>
              <a:rPr lang="sv-SE" sz="1900" dirty="0"/>
              <a:t>(VON)</a:t>
            </a:r>
          </a:p>
          <a:p>
            <a:endParaRPr lang="sv-SE" sz="24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7468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" t="1014" r="1350" b="1170"/>
          <a:stretch/>
        </p:blipFill>
        <p:spPr>
          <a:xfrm>
            <a:off x="272562" y="175846"/>
            <a:ext cx="4607169" cy="655906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9" y="97730"/>
            <a:ext cx="5256583" cy="67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12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557808"/>
            <a:ext cx="9518848" cy="1143000"/>
          </a:xfrm>
        </p:spPr>
        <p:txBody>
          <a:bodyPr>
            <a:noAutofit/>
          </a:bodyPr>
          <a:lstStyle/>
          <a:p>
            <a:r>
              <a:rPr lang="sv-SE" sz="4300" dirty="0">
                <a:solidFill>
                  <a:schemeClr val="accent5"/>
                </a:solidFill>
              </a:rPr>
              <a:t>Kommunstyrelsens övergripande uppföljning under </a:t>
            </a:r>
            <a:r>
              <a:rPr lang="sv-SE" sz="4300" dirty="0" smtClean="0">
                <a:solidFill>
                  <a:schemeClr val="accent5"/>
                </a:solidFill>
              </a:rPr>
              <a:t>2020</a:t>
            </a:r>
            <a:endParaRPr lang="sv-SE" sz="4300" dirty="0">
              <a:solidFill>
                <a:schemeClr val="accent5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2167400"/>
            <a:ext cx="10598968" cy="4525963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sv-SE" sz="2000" dirty="0"/>
              <a:t>Utveckling i Katrineholm, arbetsmarknad och samhällsekonomi. </a:t>
            </a:r>
            <a:r>
              <a:rPr lang="sv-SE" sz="2000" dirty="0" smtClean="0"/>
              <a:t>Effekter </a:t>
            </a:r>
            <a:r>
              <a:rPr lang="sv-SE" sz="2000" dirty="0"/>
              <a:t>av åtgärder för ökad egen försörjning.</a:t>
            </a:r>
          </a:p>
          <a:p>
            <a:pPr lvl="0">
              <a:spcBef>
                <a:spcPts val="1200"/>
              </a:spcBef>
            </a:pPr>
            <a:r>
              <a:rPr lang="sv-SE" sz="2000" dirty="0"/>
              <a:t>Förutsättningar för höjd utbildningsnivå, utveckling inom skola och vuxenutbildning</a:t>
            </a:r>
          </a:p>
          <a:p>
            <a:pPr lvl="0">
              <a:spcBef>
                <a:spcPts val="1200"/>
              </a:spcBef>
            </a:pPr>
            <a:r>
              <a:rPr lang="sv-SE" sz="2000" dirty="0"/>
              <a:t>Ekonomi i balans</a:t>
            </a: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13324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551384" y="620688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Övergripande driftsbudget 2020 med plan för 2021-2022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116" y="1"/>
            <a:ext cx="6654428" cy="687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95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accent5"/>
                </a:solidFill>
              </a:rPr>
              <a:t>Ramförstärkningar</a:t>
            </a:r>
            <a:endParaRPr lang="sv-SE" dirty="0">
              <a:solidFill>
                <a:schemeClr val="accent5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484784"/>
            <a:ext cx="11582400" cy="4525963"/>
          </a:xfrm>
        </p:spPr>
        <p:txBody>
          <a:bodyPr/>
          <a:lstStyle/>
          <a:p>
            <a:r>
              <a:rPr lang="sv-SE" sz="1800" dirty="0"/>
              <a:t>Ramförstärkning </a:t>
            </a:r>
            <a:r>
              <a:rPr lang="sv-SE" sz="1800" dirty="0" smtClean="0"/>
              <a:t>bildningsnämnden enligt </a:t>
            </a:r>
            <a:r>
              <a:rPr lang="sv-SE" sz="1800" dirty="0"/>
              <a:t>resursfördelningsmodell, </a:t>
            </a:r>
            <a:r>
              <a:rPr lang="sv-SE" sz="1800" dirty="0" smtClean="0"/>
              <a:t>7,2 mnkr</a:t>
            </a:r>
          </a:p>
          <a:p>
            <a:r>
              <a:rPr lang="sv-SE" sz="1800" dirty="0"/>
              <a:t>Ramförstärkning vård- och </a:t>
            </a:r>
            <a:r>
              <a:rPr lang="sv-SE" sz="1800" dirty="0" smtClean="0"/>
              <a:t>omsorgsnämnden enligt </a:t>
            </a:r>
            <a:r>
              <a:rPr lang="sv-SE" sz="1800" dirty="0"/>
              <a:t>resursfördelningsmodell, </a:t>
            </a:r>
            <a:r>
              <a:rPr lang="sv-SE" sz="1800" dirty="0" smtClean="0"/>
              <a:t>3,4 mnkr</a:t>
            </a:r>
            <a:endParaRPr lang="sv-SE" sz="1800" dirty="0"/>
          </a:p>
          <a:p>
            <a:r>
              <a:rPr lang="sv-SE" sz="1800" dirty="0" smtClean="0"/>
              <a:t>Ramförstärkning vård- och omsorgsnämnden, 11,2 mnkr </a:t>
            </a:r>
          </a:p>
          <a:p>
            <a:r>
              <a:rPr lang="sv-SE" sz="1800" dirty="0" smtClean="0"/>
              <a:t>Tillfällig ramförstärkning socialnämnden 2020-2021, 10 mnkr per år</a:t>
            </a:r>
          </a:p>
          <a:p>
            <a:r>
              <a:rPr lang="sv-SE" sz="1800" dirty="0" smtClean="0"/>
              <a:t>Tillfällig ramförstärkning viadidaktnämnden 2020-2021 för arbetsmarknadsåtgärder, 3 mnkr per år</a:t>
            </a:r>
          </a:p>
          <a:p>
            <a:r>
              <a:rPr lang="sv-SE" sz="1800" dirty="0" smtClean="0"/>
              <a:t>Tillfällig ramförstärkning kulturnämnden 2020 för Lyckliga Gatorna, 2 mnkr</a:t>
            </a:r>
          </a:p>
          <a:p>
            <a:r>
              <a:rPr lang="sv-SE" sz="1800" dirty="0"/>
              <a:t>Tillfällig ramförstärkning kulturnämnden 2020 för </a:t>
            </a:r>
            <a:r>
              <a:rPr lang="sv-SE" sz="1800" dirty="0" smtClean="0"/>
              <a:t>ungdomsverksamhet, 0,5 </a:t>
            </a:r>
            <a:r>
              <a:rPr lang="sv-SE" sz="1800" dirty="0"/>
              <a:t>mnkr</a:t>
            </a:r>
          </a:p>
          <a:p>
            <a:endParaRPr lang="sv-SE" sz="1800" dirty="0"/>
          </a:p>
          <a:p>
            <a:pPr marL="0" indent="0">
              <a:spcBef>
                <a:spcPts val="500"/>
              </a:spcBef>
              <a:buNone/>
            </a:pPr>
            <a:r>
              <a:rPr lang="sv-SE" sz="1800" b="1" dirty="0" smtClean="0"/>
              <a:t>Medel från integrationsfonden 2020:</a:t>
            </a:r>
          </a:p>
          <a:p>
            <a:r>
              <a:rPr lang="sv-SE" sz="1800" dirty="0" smtClean="0"/>
              <a:t>Satsning </a:t>
            </a:r>
            <a:r>
              <a:rPr lang="sv-SE" sz="1800" dirty="0"/>
              <a:t>på </a:t>
            </a:r>
            <a:r>
              <a:rPr lang="sv-SE" sz="1800" dirty="0" smtClean="0"/>
              <a:t>kompetensförsörjning, kommunstyrelsen, 2,5 mnkr </a:t>
            </a:r>
          </a:p>
          <a:p>
            <a:r>
              <a:rPr lang="sv-SE" sz="1800" dirty="0" smtClean="0"/>
              <a:t>Kommungemensamma </a:t>
            </a:r>
            <a:r>
              <a:rPr lang="sv-SE" sz="1800" dirty="0"/>
              <a:t>personalsociala </a:t>
            </a:r>
            <a:r>
              <a:rPr lang="sv-SE" sz="1800" dirty="0" smtClean="0"/>
              <a:t>aktiviteter, kommunstyrelsen, 0,6 mnkr</a:t>
            </a:r>
          </a:p>
          <a:p>
            <a:r>
              <a:rPr lang="sv-SE" sz="1800" dirty="0" smtClean="0"/>
              <a:t>Förstärkning  yrkesvux, </a:t>
            </a:r>
            <a:r>
              <a:rPr lang="sv-SE" sz="1800" dirty="0"/>
              <a:t>v</a:t>
            </a:r>
            <a:r>
              <a:rPr lang="sv-SE" sz="1800" dirty="0" smtClean="0"/>
              <a:t>iadidaktnämnden, </a:t>
            </a:r>
            <a:r>
              <a:rPr lang="sv-SE" sz="1800" dirty="0"/>
              <a:t>2 </a:t>
            </a:r>
            <a:r>
              <a:rPr lang="sv-SE" sz="1800" dirty="0" smtClean="0"/>
              <a:t>mnkr</a:t>
            </a:r>
            <a:endParaRPr lang="sv-SE" sz="1800" dirty="0"/>
          </a:p>
          <a:p>
            <a:pPr marL="0" indent="0">
              <a:buNone/>
            </a:pPr>
            <a:endParaRPr lang="sv-SE" sz="2000" dirty="0"/>
          </a:p>
          <a:p>
            <a:pPr marL="0" indent="0">
              <a:spcBef>
                <a:spcPts val="500"/>
              </a:spcBef>
              <a:buNone/>
            </a:pPr>
            <a:endParaRPr lang="sv-SE" sz="2000" b="1" dirty="0"/>
          </a:p>
        </p:txBody>
      </p:sp>
    </p:spTree>
    <p:extLst>
      <p:ext uri="{BB962C8B-B14F-4D97-AF65-F5344CB8AC3E}">
        <p14:creationId xmlns:p14="http://schemas.microsoft.com/office/powerpoint/2010/main" val="3624458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Platshållare för innehåll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176644"/>
              </p:ext>
            </p:extLst>
          </p:nvPr>
        </p:nvGraphicFramePr>
        <p:xfrm>
          <a:off x="911424" y="620688"/>
          <a:ext cx="9673074" cy="5229041"/>
        </p:xfrm>
        <a:graphic>
          <a:graphicData uri="http://schemas.openxmlformats.org/drawingml/2006/table">
            <a:tbl>
              <a:tblPr firstRow="1" firstCol="1" bandRow="1"/>
              <a:tblGrid>
                <a:gridCol w="3703587"/>
                <a:gridCol w="1525104"/>
                <a:gridCol w="1481461"/>
                <a:gridCol w="730674"/>
                <a:gridCol w="2232248"/>
              </a:tblGrid>
              <a:tr h="1051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i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Belopp i </a:t>
                      </a:r>
                      <a:r>
                        <a:rPr lang="sv-SE" sz="1400" b="0" i="1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tkr</a:t>
                      </a:r>
                      <a:endParaRPr lang="sv-SE" sz="14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Ram 2020 </a:t>
                      </a:r>
                      <a:r>
                        <a:rPr lang="sv-SE" sz="1800" b="1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inkl</a:t>
                      </a:r>
                      <a:r>
                        <a:rPr lang="sv-SE" sz="1800" b="1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sv-SE" sz="1800" b="1" baseline="0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int.fond</a:t>
                      </a:r>
                      <a:endParaRPr lang="sv-SE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Skillnad jämfört med 2019</a:t>
                      </a:r>
                      <a:endParaRPr lang="sv-SE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800" b="1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kern="1200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Troliga </a:t>
                      </a:r>
                      <a:r>
                        <a:rPr lang="sv-SE" sz="18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statsbidrag 2020, ej inräknade</a:t>
                      </a:r>
                      <a:endParaRPr lang="sv-SE" sz="1800" b="1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</a:tr>
              <a:tr h="442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Övergripande politisk ledning</a:t>
                      </a:r>
                      <a:endParaRPr lang="sv-SE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11 139</a:t>
                      </a:r>
                      <a:endParaRPr lang="sv-SE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 smtClean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-1,1 mnkr</a:t>
                      </a:r>
                      <a:endParaRPr lang="sv-SE" sz="1800" b="1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Bildningsnämnden</a:t>
                      </a:r>
                      <a:endParaRPr lang="sv-SE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867 789</a:t>
                      </a:r>
                      <a:endParaRPr lang="sv-SE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 smtClean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+29,0 mnkr</a:t>
                      </a:r>
                      <a:endParaRPr lang="sv-SE" sz="1800" b="1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 smtClean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+57-81 mnkr</a:t>
                      </a:r>
                      <a:endParaRPr lang="sv-SE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Kommunstyrelsen</a:t>
                      </a:r>
                      <a:endParaRPr lang="sv-SE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203 381</a:t>
                      </a:r>
                      <a:endParaRPr lang="sv-S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+12,3 mnkr</a:t>
                      </a:r>
                      <a:endParaRPr lang="sv-SE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+5 mnkr</a:t>
                      </a:r>
                      <a:endParaRPr lang="sv-S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Kulturnämnden</a:t>
                      </a:r>
                      <a:endParaRPr lang="sv-SE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42 952</a:t>
                      </a:r>
                      <a:endParaRPr lang="sv-SE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 smtClean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+2,8 mnkr</a:t>
                      </a:r>
                      <a:endParaRPr lang="sv-SE" sz="1800" b="1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Bygg- och miljönämnden</a:t>
                      </a:r>
                      <a:endParaRPr lang="sv-SE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534</a:t>
                      </a:r>
                      <a:endParaRPr lang="sv-SE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 smtClean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+/-</a:t>
                      </a:r>
                      <a:r>
                        <a:rPr lang="sv-SE" sz="1800" b="1" baseline="0" dirty="0" smtClean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0 mnkr</a:t>
                      </a:r>
                      <a:endParaRPr lang="sv-SE" sz="1800" b="1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Service- och tekniknämnden</a:t>
                      </a:r>
                      <a:endParaRPr lang="sv-SE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111</a:t>
                      </a:r>
                      <a:r>
                        <a:rPr lang="sv-SE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900</a:t>
                      </a:r>
                      <a:endParaRPr lang="sv-SE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 smtClean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+9,1</a:t>
                      </a:r>
                      <a:r>
                        <a:rPr lang="sv-SE" sz="1800" b="1" baseline="0" dirty="0" smtClean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mnkr</a:t>
                      </a:r>
                      <a:endParaRPr lang="sv-SE" sz="1800" b="1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 smtClean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+0,3 mnkr</a:t>
                      </a:r>
                      <a:endParaRPr lang="sv-SE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Socialnämnden</a:t>
                      </a:r>
                      <a:endParaRPr lang="sv-SE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191</a:t>
                      </a:r>
                      <a:r>
                        <a:rPr lang="sv-SE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307</a:t>
                      </a:r>
                      <a:endParaRPr lang="sv-SE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 smtClean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+10,8 mnkr</a:t>
                      </a:r>
                      <a:endParaRPr lang="sv-SE" sz="1800" b="1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smtClean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+0,2 mnkr </a:t>
                      </a:r>
                      <a:endParaRPr lang="sv-SE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Viadidaktnämnden</a:t>
                      </a:r>
                      <a:endParaRPr lang="sv-SE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66</a:t>
                      </a:r>
                      <a:r>
                        <a:rPr lang="sv-SE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714</a:t>
                      </a:r>
                      <a:endParaRPr lang="sv-SE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 smtClean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+2,2 mnkr</a:t>
                      </a:r>
                      <a:endParaRPr lang="sv-SE" sz="1800" b="1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 smtClean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+17-18 mnkr</a:t>
                      </a:r>
                      <a:endParaRPr lang="sv-SE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Vård- och omsorgsnämnden</a:t>
                      </a:r>
                      <a:endParaRPr lang="sv-SE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728</a:t>
                      </a:r>
                      <a:r>
                        <a:rPr lang="sv-SE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602</a:t>
                      </a:r>
                      <a:endParaRPr lang="sv-SE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 smtClean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+12,7 mnkr</a:t>
                      </a:r>
                      <a:endParaRPr lang="sv-SE" sz="1800" b="1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 smtClean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+5-7</a:t>
                      </a:r>
                      <a:r>
                        <a:rPr lang="sv-SE" sz="1800" baseline="0" dirty="0" smtClean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mnkr</a:t>
                      </a:r>
                      <a:endParaRPr lang="sv-SE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Räddningstjänsten VSR</a:t>
                      </a:r>
                      <a:endParaRPr lang="sv-SE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32 810</a:t>
                      </a:r>
                      <a:endParaRPr lang="sv-SE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 smtClean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+0,8 mnkr</a:t>
                      </a:r>
                      <a:endParaRPr lang="sv-SE" sz="1800" b="1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TOTALT</a:t>
                      </a:r>
                      <a:endParaRPr lang="sv-SE" sz="1800" b="1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2 257 129</a:t>
                      </a:r>
                      <a:endParaRPr lang="sv-SE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+78,6 mnkr</a:t>
                      </a:r>
                      <a:endParaRPr lang="sv-SE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61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08508" y="857233"/>
            <a:ext cx="103632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sv-SE" sz="4300" dirty="0">
                <a:solidFill>
                  <a:schemeClr val="accent5"/>
                </a:solidFill>
              </a:rPr>
              <a:t>Investeringar och exploateringar </a:t>
            </a:r>
            <a:br>
              <a:rPr lang="sv-SE" sz="4300" dirty="0">
                <a:solidFill>
                  <a:schemeClr val="accent5"/>
                </a:solidFill>
              </a:rPr>
            </a:br>
            <a:r>
              <a:rPr lang="sv-SE" sz="4300" dirty="0">
                <a:solidFill>
                  <a:schemeClr val="accent5"/>
                </a:solidFill>
              </a:rPr>
              <a:t>under </a:t>
            </a:r>
            <a:r>
              <a:rPr lang="sv-SE" sz="4300" dirty="0" smtClean="0">
                <a:solidFill>
                  <a:schemeClr val="accent5"/>
                </a:solidFill>
              </a:rPr>
              <a:t>2020</a:t>
            </a:r>
            <a:endParaRPr lang="sv-SE" sz="4300" dirty="0">
              <a:solidFill>
                <a:schemeClr val="accent5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911425" y="2428876"/>
            <a:ext cx="10785231" cy="36020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sv-SE" sz="2400" dirty="0"/>
              <a:t>Verksamhetsinvesteringar</a:t>
            </a:r>
            <a:r>
              <a:rPr lang="sv-SE" sz="2400" dirty="0">
                <a:solidFill>
                  <a:schemeClr val="accent3"/>
                </a:solidFill>
              </a:rPr>
              <a:t>	</a:t>
            </a:r>
            <a:r>
              <a:rPr lang="sv-SE" sz="2400" dirty="0" smtClean="0"/>
              <a:t>153 </a:t>
            </a:r>
            <a:r>
              <a:rPr lang="sv-SE" sz="2400" dirty="0"/>
              <a:t>mnkr</a:t>
            </a:r>
          </a:p>
          <a:p>
            <a:pPr>
              <a:lnSpc>
                <a:spcPct val="90000"/>
              </a:lnSpc>
              <a:buNone/>
            </a:pPr>
            <a:endParaRPr lang="sv-SE" sz="2400" dirty="0"/>
          </a:p>
          <a:p>
            <a:pPr>
              <a:lnSpc>
                <a:spcPct val="90000"/>
              </a:lnSpc>
              <a:buNone/>
            </a:pPr>
            <a:r>
              <a:rPr lang="sv-SE" sz="2400" dirty="0" smtClean="0"/>
              <a:t>Fastighetsinvesteringar</a:t>
            </a:r>
            <a:r>
              <a:rPr lang="sv-SE" sz="2400" dirty="0"/>
              <a:t>		</a:t>
            </a:r>
            <a:r>
              <a:rPr lang="sv-SE" sz="2400" dirty="0" smtClean="0"/>
              <a:t>  96 </a:t>
            </a:r>
            <a:r>
              <a:rPr lang="sv-SE" sz="2400" dirty="0"/>
              <a:t>mnkr</a:t>
            </a:r>
          </a:p>
          <a:p>
            <a:pPr>
              <a:lnSpc>
                <a:spcPct val="90000"/>
              </a:lnSpc>
              <a:buNone/>
            </a:pPr>
            <a:endParaRPr lang="sv-SE" sz="2400" dirty="0" smtClean="0"/>
          </a:p>
          <a:p>
            <a:pPr>
              <a:lnSpc>
                <a:spcPct val="90000"/>
              </a:lnSpc>
              <a:buNone/>
            </a:pPr>
            <a:r>
              <a:rPr lang="sv-SE" sz="2400" dirty="0" smtClean="0"/>
              <a:t>Exploateringar</a:t>
            </a:r>
            <a:r>
              <a:rPr lang="sv-SE" sz="2400" dirty="0"/>
              <a:t>			</a:t>
            </a:r>
            <a:r>
              <a:rPr lang="sv-SE" sz="2400" dirty="0" smtClean="0"/>
              <a:t>128 </a:t>
            </a:r>
            <a:r>
              <a:rPr lang="sv-SE" sz="2400" dirty="0"/>
              <a:t>mnkr 		</a:t>
            </a:r>
          </a:p>
        </p:txBody>
      </p:sp>
    </p:spTree>
    <p:extLst>
      <p:ext uri="{BB962C8B-B14F-4D97-AF65-F5344CB8AC3E}">
        <p14:creationId xmlns:p14="http://schemas.microsoft.com/office/powerpoint/2010/main" val="67801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Grp="1" noChangeArrowheads="1"/>
          </p:cNvSpPr>
          <p:nvPr>
            <p:ph type="title"/>
          </p:nvPr>
        </p:nvSpPr>
        <p:spPr>
          <a:xfrm>
            <a:off x="623392" y="701824"/>
            <a:ext cx="10363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sv-SE" sz="4300" dirty="0">
                <a:solidFill>
                  <a:schemeClr val="accent5"/>
                </a:solidFill>
              </a:rPr>
              <a:t>Resultat och skattesats </a:t>
            </a:r>
            <a:r>
              <a:rPr lang="sv-SE" sz="4300" dirty="0" smtClean="0">
                <a:solidFill>
                  <a:schemeClr val="accent5"/>
                </a:solidFill>
              </a:rPr>
              <a:t>2020</a:t>
            </a:r>
            <a:endParaRPr lang="sv-SE" sz="4300" dirty="0">
              <a:solidFill>
                <a:schemeClr val="accent5"/>
              </a:solidFill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609600" y="1975379"/>
            <a:ext cx="11319048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sv-SE" sz="2400" dirty="0"/>
              <a:t>Budgeterat </a:t>
            </a:r>
            <a:r>
              <a:rPr lang="sv-SE" sz="2400" dirty="0" smtClean="0"/>
              <a:t>resultat</a:t>
            </a:r>
            <a:r>
              <a:rPr lang="sv-SE" sz="2400" dirty="0"/>
              <a:t>	</a:t>
            </a:r>
            <a:r>
              <a:rPr lang="sv-SE" sz="2400" dirty="0" smtClean="0"/>
              <a:t>	50 mnkr</a:t>
            </a:r>
            <a:endParaRPr lang="sv-SE" sz="2400" dirty="0"/>
          </a:p>
          <a:p>
            <a:pPr marL="0" indent="0">
              <a:spcBef>
                <a:spcPts val="0"/>
              </a:spcBef>
              <a:buNone/>
            </a:pPr>
            <a:endParaRPr lang="sv-SE" sz="2400" dirty="0"/>
          </a:p>
          <a:p>
            <a:pPr marL="0" lvl="1" indent="0">
              <a:spcBef>
                <a:spcPts val="0"/>
              </a:spcBef>
              <a:buNone/>
            </a:pPr>
            <a:r>
              <a:rPr lang="sv-SE" sz="2400" dirty="0"/>
              <a:t>KS medel till förfogande		</a:t>
            </a:r>
            <a:r>
              <a:rPr lang="sv-SE" sz="2400" dirty="0" smtClean="0"/>
              <a:t> 3,0 </a:t>
            </a:r>
            <a:r>
              <a:rPr lang="sv-SE" sz="2400" dirty="0"/>
              <a:t>mnkr</a:t>
            </a:r>
          </a:p>
          <a:p>
            <a:pPr marL="0" lvl="1" indent="0">
              <a:spcBef>
                <a:spcPts val="0"/>
              </a:spcBef>
              <a:buNone/>
            </a:pPr>
            <a:endParaRPr lang="sv-SE" sz="2400" dirty="0"/>
          </a:p>
          <a:p>
            <a:pPr marL="0" indent="0">
              <a:spcBef>
                <a:spcPts val="0"/>
              </a:spcBef>
              <a:buNone/>
            </a:pPr>
            <a:r>
              <a:rPr lang="sv-SE" sz="2400" dirty="0" smtClean="0"/>
              <a:t>Skattesats			</a:t>
            </a:r>
            <a:r>
              <a:rPr lang="sv-SE" sz="2400" dirty="0"/>
              <a:t>	</a:t>
            </a:r>
            <a:r>
              <a:rPr lang="sv-SE" sz="2400" dirty="0" smtClean="0"/>
              <a:t> 22,12 </a:t>
            </a:r>
            <a:r>
              <a:rPr lang="sv-SE" sz="2400" dirty="0"/>
              <a:t>kr </a:t>
            </a:r>
          </a:p>
          <a:p>
            <a:pPr marL="0" indent="0">
              <a:spcBef>
                <a:spcPts val="0"/>
              </a:spcBef>
              <a:buNone/>
            </a:pPr>
            <a:endParaRPr lang="sv-SE" sz="2400" dirty="0"/>
          </a:p>
          <a:p>
            <a:pPr marL="0" indent="0">
              <a:spcBef>
                <a:spcPts val="0"/>
              </a:spcBef>
              <a:buNone/>
            </a:pPr>
            <a:endParaRPr lang="sv-SE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sv-SE" sz="2400" dirty="0" smtClean="0"/>
              <a:t>Beräknat </a:t>
            </a:r>
            <a:r>
              <a:rPr lang="sv-SE" sz="2400" dirty="0"/>
              <a:t>utifrån ett befolkningsunderlag på 34 </a:t>
            </a:r>
            <a:r>
              <a:rPr lang="sv-SE" sz="2400" dirty="0" smtClean="0"/>
              <a:t>760 invånare per 1 nov 2019</a:t>
            </a:r>
            <a:endParaRPr lang="sv-SE" sz="2400" dirty="0"/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25253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404664"/>
            <a:ext cx="103632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v-SE" sz="4300" dirty="0">
                <a:solidFill>
                  <a:schemeClr val="accent5"/>
                </a:solidFill>
              </a:rPr>
              <a:t>Resurser att tillgå utöver budgeten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23392" y="1843179"/>
            <a:ext cx="11288773" cy="3602045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sv-SE" sz="2400" dirty="0" smtClean="0"/>
              <a:t>Integrationsfonden</a:t>
            </a:r>
            <a:r>
              <a:rPr lang="sv-SE" sz="2400" dirty="0">
                <a:solidFill>
                  <a:schemeClr val="tx1"/>
                </a:solidFill>
              </a:rPr>
              <a:t>	</a:t>
            </a:r>
            <a:r>
              <a:rPr lang="sv-SE" sz="2400" dirty="0" smtClean="0">
                <a:solidFill>
                  <a:schemeClr val="tx1"/>
                </a:solidFill>
              </a:rPr>
              <a:t>				</a:t>
            </a:r>
            <a:r>
              <a:rPr lang="sv-SE" sz="2400" dirty="0" smtClean="0"/>
              <a:t>27,3 </a:t>
            </a:r>
            <a:r>
              <a:rPr lang="sv-SE" sz="2400" dirty="0"/>
              <a:t>mnkr </a:t>
            </a:r>
          </a:p>
          <a:p>
            <a:pPr marL="0" indent="0">
              <a:lnSpc>
                <a:spcPct val="90000"/>
              </a:lnSpc>
              <a:buNone/>
            </a:pPr>
            <a:endParaRPr lang="sv-SE" sz="2400" dirty="0"/>
          </a:p>
          <a:p>
            <a:pPr marL="0" indent="0">
              <a:lnSpc>
                <a:spcPct val="90000"/>
              </a:lnSpc>
              <a:buNone/>
            </a:pPr>
            <a:r>
              <a:rPr lang="sv-SE" sz="2400" dirty="0"/>
              <a:t>Öronmärkta medel från tidigare års resultat</a:t>
            </a:r>
            <a:r>
              <a:rPr lang="sv-SE" sz="2400" dirty="0">
                <a:solidFill>
                  <a:srgbClr val="FF0000"/>
                </a:solidFill>
              </a:rPr>
              <a:t>	</a:t>
            </a:r>
            <a:r>
              <a:rPr lang="sv-SE" sz="2400" dirty="0" smtClean="0"/>
              <a:t>35,3 </a:t>
            </a:r>
            <a:r>
              <a:rPr lang="sv-SE" sz="2400" dirty="0"/>
              <a:t>mnkr</a:t>
            </a:r>
          </a:p>
          <a:p>
            <a:pPr marL="0" indent="0">
              <a:lnSpc>
                <a:spcPct val="90000"/>
              </a:lnSpc>
              <a:buNone/>
            </a:pPr>
            <a:endParaRPr lang="sv-SE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sv-SE" sz="2400" dirty="0" smtClean="0"/>
              <a:t>Resultatutjämningsreserv </a:t>
            </a:r>
            <a:r>
              <a:rPr lang="sv-SE" sz="2400" dirty="0"/>
              <a:t>(</a:t>
            </a:r>
            <a:r>
              <a:rPr lang="sv-SE" sz="2400" dirty="0" smtClean="0"/>
              <a:t>RUR)</a:t>
            </a:r>
            <a:r>
              <a:rPr lang="sv-SE" sz="2400" dirty="0"/>
              <a:t>	</a:t>
            </a:r>
            <a:r>
              <a:rPr lang="sv-SE" sz="2400" dirty="0" smtClean="0"/>
              <a:t>		17,0 </a:t>
            </a:r>
            <a:r>
              <a:rPr lang="sv-SE" sz="2400" dirty="0"/>
              <a:t>mnkr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v-SE" sz="2400" dirty="0"/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sv-SE" sz="24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45478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>
                <a:solidFill>
                  <a:schemeClr val="accent5"/>
                </a:solidFill>
              </a:rPr>
              <a:t>Kommunplan 2019-2022</a:t>
            </a:r>
            <a:endParaRPr lang="sv-SE" sz="2900" dirty="0">
              <a:solidFill>
                <a:schemeClr val="accent5"/>
              </a:solidFill>
            </a:endParaRPr>
          </a:p>
        </p:txBody>
      </p:sp>
      <p:sp>
        <p:nvSpPr>
          <p:cNvPr id="23555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6446507" cy="4525963"/>
          </a:xfrm>
        </p:spPr>
        <p:txBody>
          <a:bodyPr>
            <a:normAutofit/>
          </a:bodyPr>
          <a:lstStyle/>
          <a:p>
            <a:pPr marL="182563" indent="-182563">
              <a:lnSpc>
                <a:spcPct val="150000"/>
              </a:lnSpc>
              <a:spcBef>
                <a:spcPts val="600"/>
              </a:spcBef>
              <a:defRPr/>
            </a:pPr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Sju övergripande mål</a:t>
            </a:r>
          </a:p>
          <a:p>
            <a:pPr marL="182563" lvl="1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sv-S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Tillväxt, fler jobb och ökad egen försörjning</a:t>
            </a:r>
          </a:p>
          <a:p>
            <a:pPr marL="182563" lvl="1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sv-S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Attraktiva boende- och livsmiljöer</a:t>
            </a:r>
          </a:p>
          <a:p>
            <a:pPr marL="182563" lvl="1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sv-S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 stark och trygg skola för bättre kunskaper</a:t>
            </a:r>
          </a:p>
          <a:p>
            <a:pPr marL="182563" lvl="1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sv-S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Trygg vård och omsorg</a:t>
            </a:r>
          </a:p>
          <a:p>
            <a:pPr marL="182563" lvl="1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sv-S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Ett rikt kultur-, idrotts- och fritidsliv</a:t>
            </a:r>
          </a:p>
          <a:p>
            <a:pPr marL="182563" lvl="1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sv-S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Hållbar miljö</a:t>
            </a:r>
          </a:p>
          <a:p>
            <a:pPr marL="182563" lvl="1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sv-S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Attraktiv arbetsgivare och effektiv organisation</a:t>
            </a:r>
          </a:p>
          <a:p>
            <a:pPr marL="182563" indent="-182563">
              <a:lnSpc>
                <a:spcPct val="150000"/>
              </a:lnSpc>
              <a:spcBef>
                <a:spcPts val="600"/>
              </a:spcBef>
              <a:defRPr/>
            </a:pPr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Resultatmål</a:t>
            </a:r>
          </a:p>
          <a:p>
            <a:pPr marL="182563" indent="-182563">
              <a:lnSpc>
                <a:spcPct val="150000"/>
              </a:lnSpc>
              <a:spcBef>
                <a:spcPts val="600"/>
              </a:spcBef>
              <a:defRPr/>
            </a:pPr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Utredningsuppdrag</a:t>
            </a:r>
            <a:endParaRPr lang="sv-SE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sv-SE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2119" y="812883"/>
            <a:ext cx="3912433" cy="560959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scene3d>
            <a:camera prst="orthographicFront">
              <a:rot lat="0" lon="0" rev="209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22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09600" y="274639"/>
            <a:ext cx="9326827" cy="1143000"/>
          </a:xfrm>
        </p:spPr>
        <p:txBody>
          <a:bodyPr>
            <a:noAutofit/>
          </a:bodyPr>
          <a:lstStyle/>
          <a:p>
            <a:r>
              <a:rPr lang="sv-SE" sz="4300" dirty="0">
                <a:solidFill>
                  <a:schemeClr val="accent5"/>
                </a:solidFill>
              </a:rPr>
              <a:t>Förutsättningar för budgetarbetet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609600" y="1600200"/>
            <a:ext cx="10959008" cy="4525963"/>
          </a:xfrm>
        </p:spPr>
        <p:txBody>
          <a:bodyPr>
            <a:noAutofit/>
          </a:bodyPr>
          <a:lstStyle/>
          <a:p>
            <a:r>
              <a:rPr lang="sv-SE" sz="2000" dirty="0"/>
              <a:t>Fortsatt befolkningstillväxt förväntas, ca </a:t>
            </a:r>
            <a:r>
              <a:rPr lang="sv-SE" sz="2000" dirty="0" smtClean="0"/>
              <a:t>275 </a:t>
            </a:r>
            <a:r>
              <a:rPr lang="sv-SE" sz="2000" dirty="0"/>
              <a:t>nya invånare per år</a:t>
            </a:r>
          </a:p>
          <a:p>
            <a:r>
              <a:rPr lang="sv-SE" sz="2000" dirty="0" smtClean="0"/>
              <a:t>Kommunens </a:t>
            </a:r>
            <a:r>
              <a:rPr lang="sv-SE" sz="2000" dirty="0"/>
              <a:t>kostnader </a:t>
            </a:r>
            <a:r>
              <a:rPr lang="sv-SE" sz="2000" dirty="0" smtClean="0"/>
              <a:t>ökar </a:t>
            </a:r>
            <a:r>
              <a:rPr lang="sv-SE" sz="2000" dirty="0"/>
              <a:t>till följd av volymökningar och investeringar i bland annat nya förskolor, skolor och äldreboende</a:t>
            </a:r>
          </a:p>
          <a:p>
            <a:r>
              <a:rPr lang="sv-SE" sz="2000" dirty="0"/>
              <a:t>O</a:t>
            </a:r>
            <a:r>
              <a:rPr lang="sv-SE" sz="2000" dirty="0" smtClean="0"/>
              <a:t>säkerhet </a:t>
            </a:r>
            <a:r>
              <a:rPr lang="sv-SE" sz="2000" dirty="0"/>
              <a:t>när det gäller generella och riktade </a:t>
            </a:r>
            <a:r>
              <a:rPr lang="sv-SE" sz="2000" dirty="0" smtClean="0"/>
              <a:t>statsbidrag</a:t>
            </a:r>
            <a:endParaRPr lang="sv-SE" sz="2000" dirty="0"/>
          </a:p>
          <a:p>
            <a:r>
              <a:rPr lang="sv-SE" sz="2000" dirty="0"/>
              <a:t>Långsiktighet i planeringen är avgörande för att säkerställa en hållbar ekonomi över tid</a:t>
            </a:r>
          </a:p>
          <a:p>
            <a:r>
              <a:rPr lang="sv-SE" sz="2000" dirty="0"/>
              <a:t>Det är av stor vikt att hålla i ekonomin och effektivisera nu, för att ha rätt utgångsläge när volym-/kostnadsökningarna kommer </a:t>
            </a:r>
          </a:p>
          <a:p>
            <a:r>
              <a:rPr lang="sv-SE" sz="2000" dirty="0"/>
              <a:t>Utrymme finns för tidsbegränsade satsningar som inte ökar kostnader längre fram</a:t>
            </a:r>
          </a:p>
          <a:p>
            <a:endParaRPr lang="sv-SE" sz="2300" dirty="0"/>
          </a:p>
          <a:p>
            <a:endParaRPr lang="sv-SE" sz="2300" dirty="0"/>
          </a:p>
        </p:txBody>
      </p:sp>
    </p:spTree>
    <p:extLst>
      <p:ext uri="{BB962C8B-B14F-4D97-AF65-F5344CB8AC3E}">
        <p14:creationId xmlns:p14="http://schemas.microsoft.com/office/powerpoint/2010/main" val="118956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-88453"/>
            <a:ext cx="12191995" cy="81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39349" y="518815"/>
            <a:ext cx="11809312" cy="1470025"/>
          </a:xfrm>
        </p:spPr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Tillväxt, fler jobb &amp; ökad egen försörjning</a:t>
            </a:r>
            <a:endParaRPr lang="sv-SE" cap="al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3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31370" y="274639"/>
            <a:ext cx="11209245" cy="1143000"/>
          </a:xfrm>
        </p:spPr>
        <p:txBody>
          <a:bodyPr>
            <a:normAutofit/>
          </a:bodyPr>
          <a:lstStyle/>
          <a:p>
            <a:r>
              <a:rPr lang="sv-SE" dirty="0"/>
              <a:t>Tillväxt, </a:t>
            </a:r>
            <a:r>
              <a:rPr lang="sv-SE" dirty="0" smtClean="0"/>
              <a:t>fler jobb &amp; ökad egen </a:t>
            </a:r>
            <a:r>
              <a:rPr lang="sv-SE" dirty="0"/>
              <a:t>försörjning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431371" y="1340768"/>
            <a:ext cx="11353261" cy="499255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</a:pPr>
            <a:r>
              <a:rPr lang="sv-SE" sz="1900" dirty="0"/>
              <a:t>Fortsatt befolkningstillväxt</a:t>
            </a:r>
          </a:p>
          <a:p>
            <a:pPr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</a:pPr>
            <a:r>
              <a:rPr lang="sv-SE" sz="1900" dirty="0"/>
              <a:t>Ytterligare satsningar för god mark- och planberedskap för bostäder, företagsetableringar och verksamhetslokaler</a:t>
            </a:r>
          </a:p>
          <a:p>
            <a:pPr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</a:pPr>
            <a:r>
              <a:rPr lang="sv-SE" sz="1900" dirty="0" smtClean="0"/>
              <a:t>Uppdrag att </a:t>
            </a:r>
            <a:r>
              <a:rPr lang="sv-SE" sz="1900" dirty="0"/>
              <a:t>intensifiera </a:t>
            </a:r>
            <a:r>
              <a:rPr lang="sv-SE" sz="1900" dirty="0" smtClean="0"/>
              <a:t>proaktivt arbete </a:t>
            </a:r>
            <a:r>
              <a:rPr lang="sv-SE" sz="1900" dirty="0"/>
              <a:t>för företagsetableringar och utveckling av </a:t>
            </a:r>
            <a:r>
              <a:rPr lang="sv-SE" sz="1900" dirty="0" smtClean="0"/>
              <a:t>centrumhandeln</a:t>
            </a:r>
          </a:p>
          <a:p>
            <a:pPr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</a:pPr>
            <a:r>
              <a:rPr lang="sv-SE" sz="1900" dirty="0"/>
              <a:t>Parkeringshus Norr </a:t>
            </a:r>
          </a:p>
          <a:p>
            <a:pPr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</a:pPr>
            <a:r>
              <a:rPr lang="sv-SE" sz="1900" dirty="0" smtClean="0"/>
              <a:t>Destinationsutveckling Katrineholm</a:t>
            </a:r>
          </a:p>
          <a:p>
            <a:pPr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</a:pPr>
            <a:r>
              <a:rPr lang="sv-SE" sz="1900" dirty="0" smtClean="0"/>
              <a:t>Ökat </a:t>
            </a:r>
            <a:r>
              <a:rPr lang="sv-SE" sz="1900" dirty="0"/>
              <a:t>fokus på entreprenörskap och stärkt arbetsmarknadsanknytning i skolan</a:t>
            </a:r>
          </a:p>
          <a:p>
            <a:pPr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</a:pPr>
            <a:r>
              <a:rPr lang="sv-SE" sz="1900" dirty="0"/>
              <a:t>Arbetsmarknadssatsning för </a:t>
            </a:r>
            <a:r>
              <a:rPr lang="sv-SE" sz="1900" dirty="0" smtClean="0"/>
              <a:t>att fler </a:t>
            </a:r>
            <a:r>
              <a:rPr lang="sv-SE" sz="1900" dirty="0"/>
              <a:t>med försörjningsstöd ska komma vidare till egen försörjning genom coaching, kompetenshöjande insatser och jobb inom </a:t>
            </a:r>
            <a:r>
              <a:rPr lang="sv-SE" sz="1900" dirty="0" smtClean="0"/>
              <a:t>kommun och näringsliv</a:t>
            </a:r>
            <a:endParaRPr lang="sv-SE" sz="1900" dirty="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</a:pPr>
            <a:r>
              <a:rPr lang="sv-SE" sz="1900" dirty="0" smtClean="0"/>
              <a:t>Uppdrag att inrätta </a:t>
            </a:r>
            <a:r>
              <a:rPr lang="sv-SE" sz="1900" dirty="0"/>
              <a:t>ett team för arbetsförmågeutredningar och –bedömningar, i syfte </a:t>
            </a:r>
            <a:r>
              <a:rPr lang="sv-SE" sz="1900" dirty="0" smtClean="0"/>
              <a:t>att </a:t>
            </a:r>
            <a:r>
              <a:rPr lang="sv-SE" sz="1900" dirty="0"/>
              <a:t>visa på möjliga vägar till egen försörjning</a:t>
            </a:r>
          </a:p>
          <a:p>
            <a:pPr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</a:pPr>
            <a:r>
              <a:rPr lang="sv-SE" sz="1900" dirty="0"/>
              <a:t>Flera projekt och </a:t>
            </a:r>
            <a:r>
              <a:rPr lang="sv-SE" sz="1900" dirty="0" smtClean="0"/>
              <a:t>samarbeten för </a:t>
            </a:r>
            <a:r>
              <a:rPr lang="sv-SE" sz="1900" dirty="0"/>
              <a:t>att främja </a:t>
            </a:r>
            <a:r>
              <a:rPr lang="sv-SE" sz="1900" dirty="0" smtClean="0"/>
              <a:t>etablering </a:t>
            </a:r>
            <a:r>
              <a:rPr lang="sv-SE" sz="1900" dirty="0"/>
              <a:t>på arbetsmarknaden </a:t>
            </a:r>
          </a:p>
          <a:p>
            <a:pPr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</a:pPr>
            <a:endParaRPr lang="sv-SE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8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8681" y="-480941"/>
            <a:ext cx="12240679" cy="815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11357" y="734839"/>
            <a:ext cx="11905323" cy="1470025"/>
          </a:xfrm>
        </p:spPr>
        <p:txBody>
          <a:bodyPr/>
          <a:lstStyle/>
          <a:p>
            <a:r>
              <a:rPr lang="sv-SE" sz="6000" dirty="0">
                <a:solidFill>
                  <a:schemeClr val="accent4"/>
                </a:solidFill>
              </a:rPr>
              <a:t>Attraktiva boende- </a:t>
            </a:r>
            <a:r>
              <a:rPr lang="sv-SE" sz="6000" dirty="0" smtClean="0">
                <a:solidFill>
                  <a:schemeClr val="accent4"/>
                </a:solidFill>
              </a:rPr>
              <a:t/>
            </a:r>
            <a:br>
              <a:rPr lang="sv-SE" sz="6000" dirty="0" smtClean="0">
                <a:solidFill>
                  <a:schemeClr val="accent4"/>
                </a:solidFill>
              </a:rPr>
            </a:br>
            <a:r>
              <a:rPr lang="sv-SE" sz="6000" dirty="0" smtClean="0">
                <a:solidFill>
                  <a:schemeClr val="accent4"/>
                </a:solidFill>
              </a:rPr>
              <a:t>&amp; livsmiljöer</a:t>
            </a:r>
            <a:endParaRPr lang="sv-SE" sz="6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17579" y="68627"/>
            <a:ext cx="9230816" cy="1143000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accent4"/>
                </a:solidFill>
              </a:rPr>
              <a:t>Attraktiva boende- </a:t>
            </a:r>
            <a:r>
              <a:rPr lang="sv-SE" dirty="0" smtClean="0">
                <a:solidFill>
                  <a:schemeClr val="accent4"/>
                </a:solidFill>
              </a:rPr>
              <a:t>&amp; livsmiljöer</a:t>
            </a:r>
            <a:endParaRPr lang="sv-SE" dirty="0">
              <a:solidFill>
                <a:schemeClr val="accent4"/>
              </a:solidFill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431371" y="1052736"/>
            <a:ext cx="11569285" cy="5760640"/>
          </a:xfrm>
        </p:spPr>
        <p:txBody>
          <a:bodyPr>
            <a:noAutofit/>
          </a:bodyPr>
          <a:lstStyle/>
          <a:p>
            <a:r>
              <a:rPr lang="sv-SE" sz="1900" dirty="0"/>
              <a:t>Aktualitetsprövning av </a:t>
            </a:r>
            <a:r>
              <a:rPr lang="sv-SE" sz="1900" dirty="0" smtClean="0"/>
              <a:t>översiktsplanen, uppdatering </a:t>
            </a:r>
            <a:r>
              <a:rPr lang="sv-SE" sz="1900" dirty="0"/>
              <a:t>av </a:t>
            </a:r>
            <a:r>
              <a:rPr lang="sv-SE" sz="1900" dirty="0" smtClean="0"/>
              <a:t>bostadsförsörjningsprogrammet samt digitalisering </a:t>
            </a:r>
            <a:r>
              <a:rPr lang="sv-SE" sz="1900" dirty="0"/>
              <a:t>av </a:t>
            </a:r>
            <a:r>
              <a:rPr lang="sv-SE" sz="1900" dirty="0" smtClean="0"/>
              <a:t>kommunens geografiska </a:t>
            </a:r>
            <a:r>
              <a:rPr lang="sv-SE" sz="1900" dirty="0"/>
              <a:t>information</a:t>
            </a:r>
          </a:p>
          <a:p>
            <a:pPr lvl="0"/>
            <a:r>
              <a:rPr lang="sv-SE" sz="1900" dirty="0" smtClean="0"/>
              <a:t>Pågående </a:t>
            </a:r>
            <a:r>
              <a:rPr lang="sv-SE" sz="1900" dirty="0"/>
              <a:t>planarbete för 600 bostäder och uppstart av nya planprocesser för fler bostäder, företagsetableringar och verksamhetslokaler</a:t>
            </a:r>
          </a:p>
          <a:p>
            <a:pPr lvl="0">
              <a:lnSpc>
                <a:spcPct val="90000"/>
              </a:lnSpc>
              <a:spcBef>
                <a:spcPts val="800"/>
              </a:spcBef>
            </a:pPr>
            <a:r>
              <a:rPr lang="sv-SE" sz="1900" dirty="0"/>
              <a:t>Systematiskt trygghetsarbete i samverkan med polisen och beredskap för att sätta in trygghets-</a:t>
            </a:r>
            <a:r>
              <a:rPr lang="sv-SE" sz="1900" dirty="0" smtClean="0"/>
              <a:t>/ ordningsvakter</a:t>
            </a:r>
            <a:endParaRPr lang="sv-SE" sz="1900" dirty="0"/>
          </a:p>
          <a:p>
            <a:pPr lvl="0">
              <a:lnSpc>
                <a:spcPct val="90000"/>
              </a:lnSpc>
              <a:spcBef>
                <a:spcPts val="800"/>
              </a:spcBef>
            </a:pPr>
            <a:r>
              <a:rPr lang="sv-SE" sz="1900" dirty="0"/>
              <a:t>Utveckling av servicepunkter på landsbygden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sv-SE" sz="1900" dirty="0" smtClean="0"/>
              <a:t>Fortsatta </a:t>
            </a:r>
            <a:r>
              <a:rPr lang="sv-SE" sz="1900" dirty="0"/>
              <a:t>satsningar på belysning, parker, </a:t>
            </a:r>
            <a:r>
              <a:rPr lang="sv-SE" sz="1900" dirty="0" smtClean="0"/>
              <a:t>offentlig konst, </a:t>
            </a:r>
            <a:r>
              <a:rPr lang="sv-SE" sz="1900" dirty="0"/>
              <a:t>lekplatser, friluftsbad och grönytor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sv-SE" sz="1900" dirty="0"/>
              <a:t>Fria bussresor för </a:t>
            </a:r>
            <a:r>
              <a:rPr lang="sv-SE" sz="1900" dirty="0" smtClean="0"/>
              <a:t>65+ även </a:t>
            </a:r>
            <a:r>
              <a:rPr lang="sv-SE" sz="1900" dirty="0"/>
              <a:t>sommaren 2020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sv-SE" sz="1900" dirty="0" smtClean="0"/>
              <a:t>Infrastruktursatsningar:</a:t>
            </a:r>
          </a:p>
          <a:p>
            <a:pPr lvl="1">
              <a:lnSpc>
                <a:spcPct val="90000"/>
              </a:lnSpc>
              <a:spcBef>
                <a:spcPts val="800"/>
              </a:spcBef>
            </a:pPr>
            <a:r>
              <a:rPr lang="sv-SE" sz="1400" dirty="0" smtClean="0"/>
              <a:t>Nya stråket fram till Vasabron</a:t>
            </a:r>
          </a:p>
          <a:p>
            <a:pPr lvl="1">
              <a:lnSpc>
                <a:spcPct val="90000"/>
              </a:lnSpc>
              <a:spcBef>
                <a:spcPts val="800"/>
              </a:spcBef>
            </a:pPr>
            <a:r>
              <a:rPr lang="sv-SE" sz="1400" dirty="0"/>
              <a:t>Cirkulationsplats riksväg 52/Värmbolsvägen (gamla S</a:t>
            </a:r>
            <a:r>
              <a:rPr lang="sv-SE" sz="1400" dirty="0" smtClean="0"/>
              <a:t>caniakorset)</a:t>
            </a:r>
          </a:p>
          <a:p>
            <a:pPr lvl="1">
              <a:lnSpc>
                <a:spcPct val="90000"/>
              </a:lnSpc>
              <a:spcBef>
                <a:spcPts val="800"/>
              </a:spcBef>
            </a:pPr>
            <a:r>
              <a:rPr lang="sv-SE" sz="1400" dirty="0"/>
              <a:t>Ombyggnation av Vasavägen mellan </a:t>
            </a:r>
            <a:r>
              <a:rPr lang="sv-SE" sz="1400" dirty="0" err="1"/>
              <a:t>Oppundavägen</a:t>
            </a:r>
            <a:r>
              <a:rPr lang="sv-SE" sz="1400" dirty="0"/>
              <a:t>-Skogsborgsgatan med planteringar och åtgärder för ökad </a:t>
            </a:r>
            <a:r>
              <a:rPr lang="sv-SE" sz="1400" dirty="0" smtClean="0"/>
              <a:t>trafiksäkerhet</a:t>
            </a:r>
          </a:p>
          <a:p>
            <a:pPr lvl="1">
              <a:lnSpc>
                <a:spcPct val="90000"/>
              </a:lnSpc>
              <a:spcBef>
                <a:spcPts val="800"/>
              </a:spcBef>
            </a:pPr>
            <a:r>
              <a:rPr lang="sv-SE" sz="1400" dirty="0" smtClean="0"/>
              <a:t>Gång- och cykelvägar, bland annat Nävertorpsgatan och vid Järvenskolan</a:t>
            </a:r>
          </a:p>
          <a:p>
            <a:pPr lvl="1">
              <a:lnSpc>
                <a:spcPct val="90000"/>
              </a:lnSpc>
              <a:spcBef>
                <a:spcPts val="800"/>
              </a:spcBef>
            </a:pPr>
            <a:r>
              <a:rPr lang="sv-SE" sz="1400" dirty="0" smtClean="0"/>
              <a:t>Asfaltering </a:t>
            </a:r>
            <a:r>
              <a:rPr lang="sv-SE" sz="1400" dirty="0"/>
              <a:t>och </a:t>
            </a:r>
            <a:r>
              <a:rPr lang="sv-SE" sz="1400" dirty="0" smtClean="0"/>
              <a:t>beläggningsarbeten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endParaRPr lang="sv-SE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8682" y="-507436"/>
            <a:ext cx="12240681" cy="815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85328" y="4911303"/>
            <a:ext cx="10363200" cy="1470025"/>
          </a:xfrm>
        </p:spPr>
        <p:txBody>
          <a:bodyPr/>
          <a:lstStyle/>
          <a:p>
            <a:r>
              <a:rPr lang="sv-SE" sz="6000" dirty="0">
                <a:solidFill>
                  <a:schemeClr val="accent6"/>
                </a:solidFill>
              </a:rPr>
              <a:t>En stark </a:t>
            </a:r>
            <a:r>
              <a:rPr lang="sv-SE" sz="6000" dirty="0" smtClean="0">
                <a:solidFill>
                  <a:schemeClr val="accent6"/>
                </a:solidFill>
              </a:rPr>
              <a:t>&amp; trygg skola</a:t>
            </a:r>
            <a:br>
              <a:rPr lang="sv-SE" sz="6000" dirty="0" smtClean="0">
                <a:solidFill>
                  <a:schemeClr val="accent6"/>
                </a:solidFill>
              </a:rPr>
            </a:br>
            <a:r>
              <a:rPr lang="sv-SE" sz="6000" dirty="0" smtClean="0">
                <a:solidFill>
                  <a:schemeClr val="accent6"/>
                </a:solidFill>
              </a:rPr>
              <a:t>för </a:t>
            </a:r>
            <a:r>
              <a:rPr lang="sv-SE" sz="6000" dirty="0">
                <a:solidFill>
                  <a:schemeClr val="accent6"/>
                </a:solidFill>
              </a:rPr>
              <a:t>bättre kunskaper</a:t>
            </a:r>
          </a:p>
        </p:txBody>
      </p:sp>
    </p:spTree>
    <p:extLst>
      <p:ext uri="{BB962C8B-B14F-4D97-AF65-F5344CB8AC3E}">
        <p14:creationId xmlns:p14="http://schemas.microsoft.com/office/powerpoint/2010/main" val="368441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trineholm">
  <a:themeElements>
    <a:clrScheme name="Katrineholm">
      <a:dk1>
        <a:srgbClr val="000000"/>
      </a:dk1>
      <a:lt1>
        <a:sysClr val="window" lastClr="FFFFFF"/>
      </a:lt1>
      <a:dk2>
        <a:srgbClr val="FFFFFF"/>
      </a:dk2>
      <a:lt2>
        <a:srgbClr val="000000"/>
      </a:lt2>
      <a:accent1>
        <a:srgbClr val="E21776"/>
      </a:accent1>
      <a:accent2>
        <a:srgbClr val="FF5800"/>
      </a:accent2>
      <a:accent3>
        <a:srgbClr val="FF0000"/>
      </a:accent3>
      <a:accent4>
        <a:srgbClr val="007AC9"/>
      </a:accent4>
      <a:accent5>
        <a:srgbClr val="9B1889"/>
      </a:accent5>
      <a:accent6>
        <a:srgbClr val="009B3A"/>
      </a:accent6>
      <a:hlink>
        <a:srgbClr val="007AC9"/>
      </a:hlink>
      <a:folHlink>
        <a:srgbClr val="9B1889"/>
      </a:folHlink>
    </a:clrScheme>
    <a:fontScheme name="Katrineholm">
      <a:majorFont>
        <a:latin typeface="Playfair Display"/>
        <a:ea typeface=""/>
        <a:cs typeface=""/>
      </a:majorFont>
      <a:minorFont>
        <a:latin typeface="Open Sans"/>
        <a:ea typeface=""/>
        <a:cs typeface=""/>
      </a:minorFont>
    </a:fontScheme>
    <a:fmtScheme name="Subtilt soli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7175D3EC-718A-4C88-8486-00FC9D01B8D7}" vid="{4F836C02-3388-4FB9-A453-58F193CFFED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1906</TotalTime>
  <Words>1287</Words>
  <Application>Microsoft Office PowerPoint</Application>
  <PresentationFormat>Anpassad</PresentationFormat>
  <Paragraphs>215</Paragraphs>
  <Slides>26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26</vt:i4>
      </vt:variant>
    </vt:vector>
  </HeadingPairs>
  <TitlesOfParts>
    <vt:vector size="27" baseType="lpstr">
      <vt:lpstr>Katrineholm</vt:lpstr>
      <vt:lpstr>Offensivt &amp; försiktigt   Övergripande plan med budget 2020-2022</vt:lpstr>
      <vt:lpstr>PowerPoint-presentation</vt:lpstr>
      <vt:lpstr>Kommunplan 2019-2022</vt:lpstr>
      <vt:lpstr>Förutsättningar för budgetarbetet</vt:lpstr>
      <vt:lpstr>Tillväxt, fler jobb &amp; ökad egen försörjning</vt:lpstr>
      <vt:lpstr>Tillväxt, fler jobb &amp; ökad egen försörjning</vt:lpstr>
      <vt:lpstr>Attraktiva boende-  &amp; livsmiljöer</vt:lpstr>
      <vt:lpstr>Attraktiva boende- &amp; livsmiljöer</vt:lpstr>
      <vt:lpstr>En stark &amp; trygg skola för bättre kunskaper</vt:lpstr>
      <vt:lpstr>En stark &amp; trygg skola för bättre kunskaper</vt:lpstr>
      <vt:lpstr>Trygg vård &amp; omsorg</vt:lpstr>
      <vt:lpstr>Trygg vård &amp; omsorg</vt:lpstr>
      <vt:lpstr>Ett rikt kultur-,  idrotts- &amp; fritidsliv</vt:lpstr>
      <vt:lpstr>Ett rikt kultur-, idrotts- &amp; fritidsliv</vt:lpstr>
      <vt:lpstr>Hållbar miljö</vt:lpstr>
      <vt:lpstr>Hållbar miljö</vt:lpstr>
      <vt:lpstr>Attraktiv arbetsgivare &amp; effektiv organisation</vt:lpstr>
      <vt:lpstr>Attraktiv arbetsgivare &amp; effektiv organisation</vt:lpstr>
      <vt:lpstr>Särskilda uppdrag</vt:lpstr>
      <vt:lpstr>Kommunstyrelsens övergripande uppföljning under 2020</vt:lpstr>
      <vt:lpstr>PowerPoint-presentation</vt:lpstr>
      <vt:lpstr>Ramförstärkningar</vt:lpstr>
      <vt:lpstr>PowerPoint-presentation</vt:lpstr>
      <vt:lpstr>Investeringar och exploateringar  under 2020</vt:lpstr>
      <vt:lpstr>Resultat och skattesats 2020</vt:lpstr>
      <vt:lpstr>Resurser att tillgå utöver budgeten</vt:lpstr>
    </vt:vector>
  </TitlesOfParts>
  <Company>Katrineholms 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Sjögren Jessica</dc:creator>
  <cp:lastModifiedBy>Marnell Anna</cp:lastModifiedBy>
  <cp:revision>75</cp:revision>
  <cp:lastPrinted>2019-10-22T12:29:41Z</cp:lastPrinted>
  <dcterms:created xsi:type="dcterms:W3CDTF">2019-04-24T08:01:26Z</dcterms:created>
  <dcterms:modified xsi:type="dcterms:W3CDTF">2019-10-23T14:03:47Z</dcterms:modified>
</cp:coreProperties>
</file>